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6"/>
    <p:sldMasterId id="214748366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</p:sldIdLst>
  <p:sldSz cy="6858000" cx="12192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9">
          <p15:clr>
            <a:srgbClr val="A4A3A4"/>
          </p15:clr>
        </p15:guide>
        <p15:guide id="2" pos="347">
          <p15:clr>
            <a:srgbClr val="A4A3A4"/>
          </p15:clr>
        </p15:guide>
      </p15:sldGuideLst>
    </p:ext>
    <p:ext uri="GoogleSlidesCustomDataVersion2">
      <go:slidesCustomData xmlns:go="http://customooxmlschemas.google.com/" r:id="rId78" roundtripDataSignature="AMtx7mjtlHJxnNP9J8Ww2KjdfKO8D7oW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구지윤[기타]"/>
  <p:cmAuthor clrIdx="1" id="1" initials="" lastIdx="1" name="정주안[QA수행사]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FDF641-65DB-4F77-BBCD-32D30BF28330}">
  <a:tblStyle styleId="{0DFDF641-65DB-4F77-BBCD-32D30BF2833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AD23A4E-AA85-4D93-AF00-71CFF27FA96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9" orient="horz"/>
        <p:guide pos="34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slide" Target="slides/slide67.xml"/><Relationship Id="rId30" Type="http://schemas.openxmlformats.org/officeDocument/2006/relationships/slide" Target="slides/slide22.xml"/><Relationship Id="rId74" Type="http://schemas.openxmlformats.org/officeDocument/2006/relationships/slide" Target="slides/slide66.xml"/><Relationship Id="rId33" Type="http://schemas.openxmlformats.org/officeDocument/2006/relationships/slide" Target="slides/slide25.xml"/><Relationship Id="rId77" Type="http://schemas.openxmlformats.org/officeDocument/2006/relationships/slide" Target="slides/slide69.xml"/><Relationship Id="rId32" Type="http://schemas.openxmlformats.org/officeDocument/2006/relationships/slide" Target="slides/slide24.xml"/><Relationship Id="rId76" Type="http://schemas.openxmlformats.org/officeDocument/2006/relationships/slide" Target="slides/slide6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8" Type="http://customschemas.google.com/relationships/presentationmetadata" Target="meta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08T06:58:09.752">
    <p:pos x="5612" y="619"/>
    <p:text>ICON PRO 제품 NFC 태깅 지원 여부 확인 &gt; 미지원 시, 관련 영역 스펙제외 처리 여부 확인 부탁드립니다.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YRAOglM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11-08T05:52:51.928">
    <p:pos x="6000" y="0"/>
    <p:text>출수용량순서의 경우 설정 값 변경 시 제품에서 노출되는 순서도 변경되는 것인지 확인 부탁드립니다.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YRAOgk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1-08T08:52:27.133">
    <p:pos x="5612" y="619"/>
    <p:text>1. 자동 잠금이 동작하는 "일정 시간 후"가 어느 정도 시간을 의미하는 지 확인 부탁드립니다.
2. App : 전체 버튼 잠금 On
&gt; 제품에서 버튼 잠금 해제 시,
App에는 미반영되는 것인지 확인 부탁드립니다.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YRwEXTg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p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1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p1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1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" name="Google Shape;744;p1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1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4" name="Google Shape;764;p1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p1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p7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5" name="Google Shape;795;p7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7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4" name="Google Shape;834;p7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p7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p7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7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1" name="Google Shape;931;p7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67bff042db_8_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4" name="Google Shape;964;g367bff042db_8_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5" name="Google Shape;965;g367bff042db_8_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10e6557ca1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g310e6557ca1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3" name="Google Shape;993;g310e6557ca1_0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p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10e6557ca1_0_3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g310e6557ca1_0_3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5" name="Google Shape;1035;g310e6557ca1_0_3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55f0b1266c_0_8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355f0b1266c_0_8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6" name="Google Shape;1076;g355f0b1266c_0_8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p8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p8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10e6557ca1_0_14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g310e6557ca1_0_14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0" name="Google Shape;1160;g310e6557ca1_0_14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11805bab69_0_2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311805bab69_0_2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5" name="Google Shape;1195;g311805bab69_0_23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8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p8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2" name="Google Shape;1232;p8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8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7" name="Google Shape;1287;p8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8" name="Google Shape;1288;p8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4b173469d9_2_3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8" name="Google Shape;1328;g34b173469d9_2_3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9" name="Google Shape;1329;g34b173469d9_2_3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8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6" name="Google Shape;1366;p8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7" name="Google Shape;1367;p8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9" name="Google Shape;1419;p8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0" name="Google Shape;1420;p8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dbdd0ccd7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4" name="Google Shape;644;g33dbdd0ccd7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8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5" name="Google Shape;1455;p8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6" name="Google Shape;1456;p85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55f0b1266c_0_25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g355f0b1266c_0_25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6" name="Google Shape;1486;g355f0b1266c_0_25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55f0b1266c_0_22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9" name="Google Shape;1509;g355f0b1266c_0_22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0" name="Google Shape;1510;g355f0b1266c_0_22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10e6557ca1_1_24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3" name="Google Shape;1533;g310e6557ca1_1_24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4" name="Google Shape;1534;g310e6557ca1_1_243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67bff042db_8_5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7" name="Google Shape;1547;g367bff042db_8_5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8" name="Google Shape;1548;g367bff042db_8_5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9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8" name="Google Shape;1568;p9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9" name="Google Shape;1569;p91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10e6557ca1_1_32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7" name="Google Shape;1597;g310e6557ca1_1_32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8" name="Google Shape;1598;g310e6557ca1_1_32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10e6557ca1_1_36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3" name="Google Shape;1613;g310e6557ca1_1_36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4" name="Google Shape;1614;g310e6557ca1_1_36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57d8da7e20_0_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1" name="Google Shape;1641;g357d8da7e20_0_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2" name="Google Shape;1642;g357d8da7e20_0_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10e6557ca1_1_42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g310e6557ca1_1_42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8" name="Google Shape;1658;g310e6557ca1_1_42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7c85fc465_0_2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367c85fc465_0_2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3378a15af16_0_4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4" name="Google Shape;1674;g3378a15af16_0_4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5" name="Google Shape;1675;g3378a15af16_0_4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10e6557ca1_1_46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7" name="Google Shape;1687;g310e6557ca1_1_46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8" name="Google Shape;1688;g310e6557ca1_1_46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3378a15af16_0_6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4" name="Google Shape;1704;g3378a15af16_0_6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5" name="Google Shape;1705;g3378a15af16_0_6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10e6557ca1_1_49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3" name="Google Shape;1723;g310e6557ca1_1_49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4" name="Google Shape;1724;g310e6557ca1_1_49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311805bab69_0_194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7" name="Google Shape;1737;g311805bab69_0_194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8" name="Google Shape;1738;g311805bab69_0_194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311805bab69_0_21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g311805bab69_0_21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7" name="Google Shape;1757;g311805bab69_0_21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34735359f70_0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1" name="Google Shape;1771;g34735359f70_0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2" name="Google Shape;1772;g34735359f70_0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311805bab69_0_256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4" name="Google Shape;1794;g311805bab69_0_256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5" name="Google Shape;1795;g311805bab69_0_256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11805bab69_0_273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4" name="Google Shape;1814;g311805bab69_0_273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5" name="Google Shape;1815;g311805bab69_0_273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311805bab69_0_31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1" name="Google Shape;1831;g311805bab69_0_31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2" name="Google Shape;1832;g311805bab69_0_31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55f0b1266c_0_6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355f0b1266c_0_6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311805bab69_0_369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5" name="Google Shape;1855;g311805bab69_0_369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6" name="Google Shape;1856;g311805bab69_0_369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11805bab69_0_39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9" name="Google Shape;1879;g311805bab69_0_39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0" name="Google Shape;1880;g311805bab69_0_39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3377b1d612f_0_6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5" name="Google Shape;1895;g3377b1d612f_0_6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6" name="Google Shape;1896;g3377b1d612f_0_61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377b1d612f_0_7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5" name="Google Shape;1915;g3377b1d612f_0_7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6" name="Google Shape;1916;g3377b1d612f_0_7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9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8" name="Google Shape;1928;p9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9" name="Google Shape;1929;p96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9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4" name="Google Shape;1964;p9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5" name="Google Shape;1965;p97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9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9" name="Google Shape;1989;p9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0" name="Google Shape;1990;p9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57d8da7e20_0_112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9" name="Google Shape;2019;g357d8da7e20_0_112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0" name="Google Shape;2020;g357d8da7e20_0_112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357d8da7e20_0_145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9" name="Google Shape;2039;g357d8da7e20_0_145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0" name="Google Shape;2040;g357d8da7e20_0_145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0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2" name="Google Shape;2062;p10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p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36861db7379_1_7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36861db7379_1_7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g36861db7379_1_7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0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2" name="Google Shape;2072;p10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3" name="Google Shape;2073;p103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0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1" name="Google Shape;2141;p10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2" name="Google Shape;2142;p104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1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1" name="Google Shape;2161;p11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2" name="Google Shape;2162;p118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1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8" name="Google Shape;2178;p11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9" name="Google Shape;2179;p119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2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6" name="Google Shape;2196;p12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7" name="Google Shape;2197;p12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357d8da7e20_0_268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2" name="Google Shape;2222;g357d8da7e20_0_268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3" name="Google Shape;2223;g357d8da7e20_0_268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2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1" name="Google Shape;2251;p12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2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6" name="Google Shape;2256;p12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7" name="Google Shape;2257;p122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71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3" name="Google Shape;2283;p71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0e6557ca1_1_0:notes"/>
          <p:cNvSpPr/>
          <p:nvPr>
            <p:ph idx="2" type="sldImg"/>
          </p:nvPr>
        </p:nvSpPr>
        <p:spPr>
          <a:xfrm>
            <a:off x="422275" y="1241425"/>
            <a:ext cx="5953200" cy="334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310e6557ca1_1_0:notes"/>
          <p:cNvSpPr txBox="1"/>
          <p:nvPr>
            <p:ph idx="1" type="body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g310e6557ca1_1_0:notes"/>
          <p:cNvSpPr txBox="1"/>
          <p:nvPr>
            <p:ph idx="12" type="sldNum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10:notes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9"/>
          <p:cNvSpPr txBox="1"/>
          <p:nvPr/>
        </p:nvSpPr>
        <p:spPr>
          <a:xfrm>
            <a:off x="5347596" y="4817119"/>
            <a:ext cx="5371454" cy="804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문서의 저작권은 COWAY 소유이므로 사전 허가 없이 무단전재, 복사, 유출 유포한자는 </a:t>
            </a:r>
            <a:endParaRPr b="0" i="0" sz="1000" u="none" cap="none" strike="noStrik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이로 인하여 발생한 당사의 불이익에 대하여 금전적 손해 보상은 물론</a:t>
            </a:r>
            <a:endParaRPr b="0" i="0" sz="1000" u="none" cap="none" strike="noStrik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관계법령에 의한 민.형사상의 처벌을 감수하여야 합니다.</a:t>
            </a:r>
            <a:endParaRPr b="0" i="0" sz="1000" u="none" cap="none" strike="noStrik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" name="Google Shape;17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24086" y="1025835"/>
            <a:ext cx="1321986" cy="36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53298" y="5621427"/>
            <a:ext cx="565752" cy="1553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89"/>
          <p:cNvSpPr txBox="1"/>
          <p:nvPr>
            <p:ph idx="1" type="body"/>
          </p:nvPr>
        </p:nvSpPr>
        <p:spPr>
          <a:xfrm>
            <a:off x="4168347" y="1605691"/>
            <a:ext cx="6499654" cy="717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3200"/>
            </a:lvl1pPr>
            <a:lvl2pPr indent="-3810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9"/>
          <p:cNvSpPr txBox="1"/>
          <p:nvPr>
            <p:ph idx="2" type="body"/>
          </p:nvPr>
        </p:nvSpPr>
        <p:spPr>
          <a:xfrm>
            <a:off x="4168347" y="2604182"/>
            <a:ext cx="6516129" cy="43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4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4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3"/>
          <p:cNvSpPr/>
          <p:nvPr/>
        </p:nvSpPr>
        <p:spPr>
          <a:xfrm>
            <a:off x="4483318" y="1330030"/>
            <a:ext cx="2710800" cy="4397002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p113"/>
          <p:cNvGrpSpPr/>
          <p:nvPr/>
        </p:nvGrpSpPr>
        <p:grpSpPr>
          <a:xfrm rot="10800000">
            <a:off x="4482425" y="855417"/>
            <a:ext cx="2710800" cy="887280"/>
            <a:chOff x="454441" y="5427181"/>
            <a:chExt cx="2710800" cy="1077843"/>
          </a:xfrm>
        </p:grpSpPr>
        <p:sp>
          <p:nvSpPr>
            <p:cNvPr id="192" name="Google Shape;192;p113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13"/>
            <p:cNvSpPr/>
            <p:nvPr/>
          </p:nvSpPr>
          <p:spPr>
            <a:xfrm>
              <a:off x="463441" y="5427181"/>
              <a:ext cx="2692800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94" name="Google Shape;194;p113"/>
          <p:cNvCxnSpPr/>
          <p:nvPr/>
        </p:nvCxnSpPr>
        <p:spPr>
          <a:xfrm rot="10800000">
            <a:off x="4421867" y="1336389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95" name="Google Shape;195;p113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p113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13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8" name="Google Shape;198;p113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9" name="Google Shape;199;p113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200" name="Google Shape;200;p113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113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02" name="Google Shape;202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13"/>
          <p:cNvSpPr/>
          <p:nvPr/>
        </p:nvSpPr>
        <p:spPr>
          <a:xfrm>
            <a:off x="1225683" y="788712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13"/>
          <p:cNvSpPr/>
          <p:nvPr/>
        </p:nvSpPr>
        <p:spPr>
          <a:xfrm>
            <a:off x="1225783" y="4847853"/>
            <a:ext cx="2710800" cy="1083807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13"/>
          <p:cNvSpPr/>
          <p:nvPr/>
        </p:nvSpPr>
        <p:spPr>
          <a:xfrm>
            <a:off x="1234783" y="4720481"/>
            <a:ext cx="2692800" cy="6696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6" name="Google Shape;206;p113"/>
          <p:cNvCxnSpPr/>
          <p:nvPr/>
        </p:nvCxnSpPr>
        <p:spPr>
          <a:xfrm>
            <a:off x="1191139" y="5487455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p113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3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113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113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3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113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3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13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114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114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114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9" name="Google Shape;219;p114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0" name="Google Shape;220;p114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221" name="Google Shape;221;p114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114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23" name="Google Shape;223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4"/>
          <p:cNvSpPr/>
          <p:nvPr/>
        </p:nvSpPr>
        <p:spPr>
          <a:xfrm>
            <a:off x="1225683" y="788712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5" name="Google Shape;225;p114"/>
          <p:cNvGrpSpPr/>
          <p:nvPr/>
        </p:nvGrpSpPr>
        <p:grpSpPr>
          <a:xfrm>
            <a:off x="1225783" y="4720481"/>
            <a:ext cx="2710800" cy="1211179"/>
            <a:chOff x="454441" y="5427181"/>
            <a:chExt cx="2710800" cy="1077843"/>
          </a:xfrm>
        </p:grpSpPr>
        <p:sp>
          <p:nvSpPr>
            <p:cNvPr id="226" name="Google Shape;226;p114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114"/>
            <p:cNvSpPr/>
            <p:nvPr/>
          </p:nvSpPr>
          <p:spPr>
            <a:xfrm>
              <a:off x="463441" y="5427181"/>
              <a:ext cx="2692800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28" name="Google Shape;228;p114"/>
          <p:cNvCxnSpPr/>
          <p:nvPr/>
        </p:nvCxnSpPr>
        <p:spPr>
          <a:xfrm>
            <a:off x="1191139" y="5487455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29" name="Google Shape;229;p114"/>
          <p:cNvSpPr/>
          <p:nvPr/>
        </p:nvSpPr>
        <p:spPr>
          <a:xfrm>
            <a:off x="4482525" y="788712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0" name="Google Shape;230;p114"/>
          <p:cNvGrpSpPr/>
          <p:nvPr/>
        </p:nvGrpSpPr>
        <p:grpSpPr>
          <a:xfrm>
            <a:off x="4482625" y="4720481"/>
            <a:ext cx="2710800" cy="1211179"/>
            <a:chOff x="454441" y="5427181"/>
            <a:chExt cx="2710800" cy="1077843"/>
          </a:xfrm>
        </p:grpSpPr>
        <p:sp>
          <p:nvSpPr>
            <p:cNvPr id="231" name="Google Shape;231;p114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114"/>
            <p:cNvSpPr/>
            <p:nvPr/>
          </p:nvSpPr>
          <p:spPr>
            <a:xfrm>
              <a:off x="463441" y="5427181"/>
              <a:ext cx="2692800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3" name="Google Shape;233;p114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4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114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114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4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114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14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114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사용자 지정 레이아웃">
  <p:cSld name="3_사용자 지정 레이아웃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115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p115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15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5" name="Google Shape;245;p115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6" name="Google Shape;246;p115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247" name="Google Shape;247;p115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115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9" name="Google Shape;249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5"/>
          <p:cNvSpPr/>
          <p:nvPr/>
        </p:nvSpPr>
        <p:spPr>
          <a:xfrm>
            <a:off x="1225683" y="788712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1" name="Google Shape;251;p115"/>
          <p:cNvGrpSpPr/>
          <p:nvPr/>
        </p:nvGrpSpPr>
        <p:grpSpPr>
          <a:xfrm>
            <a:off x="1225783" y="4720481"/>
            <a:ext cx="2710800" cy="1211179"/>
            <a:chOff x="454441" y="5427181"/>
            <a:chExt cx="2710800" cy="1077843"/>
          </a:xfrm>
        </p:grpSpPr>
        <p:sp>
          <p:nvSpPr>
            <p:cNvPr id="252" name="Google Shape;252;p115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115"/>
            <p:cNvSpPr/>
            <p:nvPr/>
          </p:nvSpPr>
          <p:spPr>
            <a:xfrm>
              <a:off x="463441" y="5427181"/>
              <a:ext cx="2692800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254" name="Google Shape;254;p115"/>
          <p:cNvCxnSpPr/>
          <p:nvPr/>
        </p:nvCxnSpPr>
        <p:spPr>
          <a:xfrm>
            <a:off x="1191139" y="5487455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115"/>
          <p:cNvSpPr/>
          <p:nvPr/>
        </p:nvSpPr>
        <p:spPr>
          <a:xfrm>
            <a:off x="4482525" y="1228428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15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15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115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115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5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115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15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15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사용자 지정 레이아웃">
  <p:cSld name="2_사용자 지정 레이아웃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116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116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116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8" name="Google Shape;268;p116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9" name="Google Shape;269;p116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270" name="Google Shape;270;p116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116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2" name="Google Shape;272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16"/>
          <p:cNvSpPr/>
          <p:nvPr/>
        </p:nvSpPr>
        <p:spPr>
          <a:xfrm>
            <a:off x="3127116" y="1169712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116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6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6" name="Google Shape;276;p116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116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16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116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16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116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사용자 지정 레이아웃">
  <p:cSld name="4_사용자 지정 레이아웃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7"/>
          <p:cNvSpPr/>
          <p:nvPr/>
        </p:nvSpPr>
        <p:spPr>
          <a:xfrm>
            <a:off x="4479459" y="788711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4" name="Google Shape;284;p117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p117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17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87" name="Google Shape;287;p117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8" name="Google Shape;288;p117"/>
          <p:cNvGrpSpPr/>
          <p:nvPr/>
        </p:nvGrpSpPr>
        <p:grpSpPr>
          <a:xfrm>
            <a:off x="8868320" y="659494"/>
            <a:ext cx="3131153" cy="5821488"/>
            <a:chOff x="8058150" y="680171"/>
            <a:chExt cx="3956538" cy="5821488"/>
          </a:xfrm>
        </p:grpSpPr>
        <p:sp>
          <p:nvSpPr>
            <p:cNvPr id="289" name="Google Shape;289;p117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17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1" name="Google Shape;291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17"/>
          <p:cNvSpPr/>
          <p:nvPr/>
        </p:nvSpPr>
        <p:spPr>
          <a:xfrm>
            <a:off x="1225683" y="788712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17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7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117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117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17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17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7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17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페이지구분">
  <p:cSld name="페이지구분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3"/>
          <p:cNvSpPr txBox="1"/>
          <p:nvPr>
            <p:ph type="ctrTitle"/>
          </p:nvPr>
        </p:nvSpPr>
        <p:spPr>
          <a:xfrm>
            <a:off x="515104" y="2308194"/>
            <a:ext cx="11079395" cy="777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  <a:defRPr b="1" sz="3600"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9" name="Google Shape;309;p123"/>
          <p:cNvCxnSpPr/>
          <p:nvPr/>
        </p:nvCxnSpPr>
        <p:spPr>
          <a:xfrm>
            <a:off x="507074" y="3147239"/>
            <a:ext cx="11087425" cy="0"/>
          </a:xfrm>
          <a:prstGeom prst="straightConnector1">
            <a:avLst/>
          </a:prstGeom>
          <a:noFill/>
          <a:ln cap="flat" cmpd="sng" w="50800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0" name="Google Shape;310;p123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311" name="Google Shape;311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96320" y="202875"/>
            <a:ext cx="763939" cy="20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스토리보드">
  <p:cSld name="3_스토리보드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Google Shape;313;p124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4" name="Google Shape;314;p124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124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16" name="Google Shape;316;p124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7" name="Google Shape;317;p124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318" name="Google Shape;318;p124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24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20" name="Google Shape;320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24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24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124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124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24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124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24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24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문서 끝">
  <p:cSld name="문서 끝">
    <p:bg>
      <p:bgPr>
        <a:solidFill>
          <a:srgbClr val="62C6E8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0776a45819_0_901"/>
          <p:cNvSpPr txBox="1"/>
          <p:nvPr/>
        </p:nvSpPr>
        <p:spPr>
          <a:xfrm>
            <a:off x="1572716" y="2533650"/>
            <a:ext cx="91311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algun Gothic"/>
              <a:buNone/>
            </a:pPr>
            <a:r>
              <a:rPr b="1" i="0" lang="ko-KR" sz="4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End of Document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776a45819_0_868"/>
          <p:cNvSpPr txBox="1"/>
          <p:nvPr/>
        </p:nvSpPr>
        <p:spPr>
          <a:xfrm>
            <a:off x="5347596" y="4817119"/>
            <a:ext cx="53715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문서의 저작권은 COWAY 소유이므로 사전 허가 없이 무단전재, 복사, 유출 유포한자는 </a:t>
            </a:r>
            <a:endParaRPr b="0" i="0" sz="1000" u="none" cap="none" strike="noStrik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이로 인하여 발생한 당사의 불이익에 대하여 금전적 손해 보상은 물론</a:t>
            </a:r>
            <a:endParaRPr b="0" i="0" sz="1000" u="none" cap="none" strike="noStrik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b="0" i="0" lang="ko-KR" sz="1000" u="none" cap="none" strike="noStrike">
                <a:solidFill>
                  <a:srgbClr val="BFBFB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관계법령에 의한 민.형사상의 처벌을 감수하여야 합니다.</a:t>
            </a:r>
            <a:endParaRPr b="0" i="0" sz="1000" u="none" cap="none" strike="noStrike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3" name="Google Shape;333;g20776a45819_0_8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24086" y="1025835"/>
            <a:ext cx="1321986" cy="36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0776a45819_0_8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53298" y="5621427"/>
            <a:ext cx="565752" cy="155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0776a45819_0_868"/>
          <p:cNvSpPr txBox="1"/>
          <p:nvPr>
            <p:ph idx="1" type="body"/>
          </p:nvPr>
        </p:nvSpPr>
        <p:spPr>
          <a:xfrm>
            <a:off x="4168347" y="1605691"/>
            <a:ext cx="64998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3200"/>
            </a:lvl1pPr>
            <a:lvl2pPr indent="-3810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g20776a45819_0_868"/>
          <p:cNvSpPr txBox="1"/>
          <p:nvPr>
            <p:ph idx="2" type="body"/>
          </p:nvPr>
        </p:nvSpPr>
        <p:spPr>
          <a:xfrm>
            <a:off x="4168347" y="2604182"/>
            <a:ext cx="6516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400"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400"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">
  <p:cSld name="표지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0776a45819_0_903"/>
          <p:cNvSpPr txBox="1"/>
          <p:nvPr/>
        </p:nvSpPr>
        <p:spPr>
          <a:xfrm>
            <a:off x="1524000" y="4558119"/>
            <a:ext cx="94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작성일 |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g20776a45819_0_903"/>
          <p:cNvSpPr txBox="1"/>
          <p:nvPr/>
        </p:nvSpPr>
        <p:spPr>
          <a:xfrm>
            <a:off x="1524000" y="4905994"/>
            <a:ext cx="94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작성자 |</a:t>
            </a:r>
            <a:endParaRPr b="1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g20776a45819_0_903"/>
          <p:cNvSpPr txBox="1"/>
          <p:nvPr>
            <p:ph idx="1" type="body"/>
          </p:nvPr>
        </p:nvSpPr>
        <p:spPr>
          <a:xfrm>
            <a:off x="2385753" y="4617347"/>
            <a:ext cx="17883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g20776a45819_0_903"/>
          <p:cNvSpPr txBox="1"/>
          <p:nvPr>
            <p:ph idx="2" type="body"/>
          </p:nvPr>
        </p:nvSpPr>
        <p:spPr>
          <a:xfrm>
            <a:off x="2385753" y="4965222"/>
            <a:ext cx="17883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048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42" name="Google Shape;342;g20776a45819_0_9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96320" y="202875"/>
            <a:ext cx="763939" cy="209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g20776a45819_0_903"/>
          <p:cNvCxnSpPr/>
          <p:nvPr/>
        </p:nvCxnSpPr>
        <p:spPr>
          <a:xfrm>
            <a:off x="507074" y="3147239"/>
            <a:ext cx="11087400" cy="0"/>
          </a:xfrm>
          <a:prstGeom prst="straightConnector1">
            <a:avLst/>
          </a:prstGeom>
          <a:noFill/>
          <a:ln cap="flat" cmpd="sng" w="50800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문서변경이력">
  <p:cSld name="문서변경이력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0"/>
          <p:cNvSpPr/>
          <p:nvPr/>
        </p:nvSpPr>
        <p:spPr>
          <a:xfrm>
            <a:off x="189390" y="150588"/>
            <a:ext cx="11813220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90"/>
          <p:cNvSpPr txBox="1"/>
          <p:nvPr>
            <p:ph idx="1" type="body"/>
          </p:nvPr>
        </p:nvSpPr>
        <p:spPr>
          <a:xfrm>
            <a:off x="205866" y="161065"/>
            <a:ext cx="8674795" cy="348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1714"/>
              <a:buNone/>
              <a:defRPr b="1" sz="1714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" name="Google Shape;24;p90"/>
          <p:cNvCxnSpPr/>
          <p:nvPr/>
        </p:nvCxnSpPr>
        <p:spPr>
          <a:xfrm>
            <a:off x="205866" y="6555068"/>
            <a:ext cx="11796744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90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스토리보드">
  <p:cSld name="1_스토리보드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g20776a45819_0_910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g20776a45819_0_910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20776a45819_0_910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8" name="Google Shape;348;g20776a45819_0_910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9" name="Google Shape;349;g20776a45819_0_910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350" name="Google Shape;350;g20776a45819_0_910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g20776a45819_0_910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52" name="Google Shape;352;g20776a45819_0_9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0776a45819_0_9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622" y="800762"/>
            <a:ext cx="2792210" cy="561490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0776a45819_0_910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0776a45819_0_910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g20776a45819_0_910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g20776a45819_0_910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0776a45819_0_910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g20776a45819_0_910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0776a45819_0_910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20776a45819_0_910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스토리보드">
  <p:cSld name="2_스토리보드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g20776a45819_0_928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g20776a45819_0_928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g20776a45819_0_928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66" name="Google Shape;366;g20776a45819_0_928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7" name="Google Shape;367;g20776a45819_0_928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368" name="Google Shape;368;g20776a45819_0_928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g20776a45819_0_928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0" name="Google Shape;370;g20776a45819_0_9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0776a45819_0_9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411" y="800762"/>
            <a:ext cx="2792210" cy="561490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0776a45819_0_928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0776a45819_0_92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g20776a45819_0_928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g20776a45819_0_928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0776a45819_0_928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g20776a45819_0_928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0776a45819_0_928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g20776a45819_0_928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스토리보드">
  <p:cSld name="11_스토리보드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g20776a45819_0_946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2" name="Google Shape;382;g20776a45819_0_946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g20776a45819_0_946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4" name="Google Shape;384;g20776a45819_0_946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5" name="Google Shape;385;g20776a45819_0_946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386" name="Google Shape;386;g20776a45819_0_946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g20776a45819_0_946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88" name="Google Shape;388;g20776a45819_0_9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0776a45819_0_946"/>
          <p:cNvSpPr/>
          <p:nvPr/>
        </p:nvSpPr>
        <p:spPr>
          <a:xfrm>
            <a:off x="3127116" y="1169712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0" name="Google Shape;390;g20776a45819_0_946"/>
          <p:cNvGrpSpPr/>
          <p:nvPr/>
        </p:nvGrpSpPr>
        <p:grpSpPr>
          <a:xfrm rot="10800000">
            <a:off x="3127116" y="814842"/>
            <a:ext cx="2710800" cy="887285"/>
            <a:chOff x="454441" y="5427182"/>
            <a:chExt cx="2710800" cy="1077849"/>
          </a:xfrm>
        </p:grpSpPr>
        <p:sp>
          <p:nvSpPr>
            <p:cNvPr id="391" name="Google Shape;391;g20776a45819_0_946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g20776a45819_0_946"/>
            <p:cNvSpPr/>
            <p:nvPr/>
          </p:nvSpPr>
          <p:spPr>
            <a:xfrm>
              <a:off x="458769" y="5427182"/>
              <a:ext cx="27000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393" name="Google Shape;393;g20776a45819_0_946"/>
          <p:cNvCxnSpPr/>
          <p:nvPr/>
        </p:nvCxnSpPr>
        <p:spPr>
          <a:xfrm rot="10800000">
            <a:off x="3065767" y="1181319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4" name="Google Shape;394;g20776a45819_0_946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0776a45819_0_946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6" name="Google Shape;396;g20776a45819_0_946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g20776a45819_0_946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0776a45819_0_946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g20776a45819_0_946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0776a45819_0_946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g20776a45819_0_946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스토리보드">
  <p:cSld name="6_스토리보드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0776a45819_0_968"/>
          <p:cNvSpPr/>
          <p:nvPr/>
        </p:nvSpPr>
        <p:spPr>
          <a:xfrm>
            <a:off x="1215790" y="1185424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4" name="Google Shape;404;g20776a45819_0_968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5" name="Google Shape;405;g20776a45819_0_968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g20776a45819_0_968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07" name="Google Shape;407;g20776a45819_0_968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8" name="Google Shape;408;g20776a45819_0_968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409" name="Google Shape;409;g20776a45819_0_968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g20776a45819_0_968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11" name="Google Shape;411;g20776a45819_0_9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0776a45819_0_968"/>
          <p:cNvSpPr/>
          <p:nvPr/>
        </p:nvSpPr>
        <p:spPr>
          <a:xfrm>
            <a:off x="4483318" y="1180531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3" name="Google Shape;413;g20776a45819_0_968"/>
          <p:cNvGrpSpPr/>
          <p:nvPr/>
        </p:nvGrpSpPr>
        <p:grpSpPr>
          <a:xfrm rot="10800000">
            <a:off x="4483318" y="855409"/>
            <a:ext cx="2710800" cy="887285"/>
            <a:chOff x="454441" y="5427182"/>
            <a:chExt cx="2710800" cy="1077849"/>
          </a:xfrm>
        </p:grpSpPr>
        <p:sp>
          <p:nvSpPr>
            <p:cNvPr id="414" name="Google Shape;414;g20776a45819_0_968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5" name="Google Shape;415;g20776a45819_0_968"/>
            <p:cNvSpPr/>
            <p:nvPr/>
          </p:nvSpPr>
          <p:spPr>
            <a:xfrm>
              <a:off x="458769" y="5427182"/>
              <a:ext cx="27000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16" name="Google Shape;416;g20776a45819_0_968"/>
          <p:cNvCxnSpPr/>
          <p:nvPr/>
        </p:nvCxnSpPr>
        <p:spPr>
          <a:xfrm rot="10800000">
            <a:off x="4421969" y="1181319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17" name="Google Shape;417;g20776a45819_0_968"/>
          <p:cNvGrpSpPr/>
          <p:nvPr/>
        </p:nvGrpSpPr>
        <p:grpSpPr>
          <a:xfrm>
            <a:off x="1217907" y="4461009"/>
            <a:ext cx="2703572" cy="1192870"/>
            <a:chOff x="1229918" y="4720483"/>
            <a:chExt cx="2692801" cy="1192870"/>
          </a:xfrm>
        </p:grpSpPr>
        <p:sp>
          <p:nvSpPr>
            <p:cNvPr id="418" name="Google Shape;418;g20776a45819_0_968"/>
            <p:cNvSpPr/>
            <p:nvPr/>
          </p:nvSpPr>
          <p:spPr>
            <a:xfrm>
              <a:off x="1229918" y="4720483"/>
              <a:ext cx="2692800" cy="85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g20776a45819_0_968"/>
            <p:cNvSpPr/>
            <p:nvPr/>
          </p:nvSpPr>
          <p:spPr>
            <a:xfrm rot="10800000">
              <a:off x="1229919" y="5422853"/>
              <a:ext cx="2692800" cy="49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20" name="Google Shape;420;g20776a45819_0_968"/>
          <p:cNvGrpSpPr/>
          <p:nvPr/>
        </p:nvGrpSpPr>
        <p:grpSpPr>
          <a:xfrm rot="10800000">
            <a:off x="1216263" y="855409"/>
            <a:ext cx="2710800" cy="887285"/>
            <a:chOff x="454441" y="5427182"/>
            <a:chExt cx="2710800" cy="1077849"/>
          </a:xfrm>
        </p:grpSpPr>
        <p:sp>
          <p:nvSpPr>
            <p:cNvPr id="421" name="Google Shape;421;g20776a45819_0_968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g20776a45819_0_968"/>
            <p:cNvSpPr/>
            <p:nvPr/>
          </p:nvSpPr>
          <p:spPr>
            <a:xfrm>
              <a:off x="458769" y="5427182"/>
              <a:ext cx="27000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23" name="Google Shape;423;g20776a45819_0_968"/>
          <p:cNvCxnSpPr/>
          <p:nvPr/>
        </p:nvCxnSpPr>
        <p:spPr>
          <a:xfrm rot="10800000">
            <a:off x="1154914" y="1181319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4" name="Google Shape;424;g20776a45819_0_968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0776a45819_0_96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g20776a45819_0_968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g20776a45819_0_968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20776a45819_0_968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g20776a45819_0_968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0776a45819_0_968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g20776a45819_0_968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스토리보드">
  <p:cSld name="7_스토리보드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0776a45819_0_998"/>
          <p:cNvSpPr/>
          <p:nvPr/>
        </p:nvSpPr>
        <p:spPr>
          <a:xfrm>
            <a:off x="1215790" y="1185424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4" name="Google Shape;434;g20776a45819_0_998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5" name="Google Shape;435;g20776a45819_0_998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g20776a45819_0_998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37" name="Google Shape;437;g20776a45819_0_998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8" name="Google Shape;438;g20776a45819_0_998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439" name="Google Shape;439;g20776a45819_0_998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0" name="Google Shape;440;g20776a45819_0_998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41" name="Google Shape;441;g20776a45819_0_9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0776a45819_0_998"/>
          <p:cNvSpPr/>
          <p:nvPr/>
        </p:nvSpPr>
        <p:spPr>
          <a:xfrm>
            <a:off x="4483318" y="1180531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3" name="Google Shape;443;g20776a45819_0_998"/>
          <p:cNvGrpSpPr/>
          <p:nvPr/>
        </p:nvGrpSpPr>
        <p:grpSpPr>
          <a:xfrm rot="10800000">
            <a:off x="4483318" y="855409"/>
            <a:ext cx="2710800" cy="887285"/>
            <a:chOff x="454441" y="5427182"/>
            <a:chExt cx="2710800" cy="1077849"/>
          </a:xfrm>
        </p:grpSpPr>
        <p:sp>
          <p:nvSpPr>
            <p:cNvPr id="444" name="Google Shape;444;g20776a45819_0_998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g20776a45819_0_998"/>
            <p:cNvSpPr/>
            <p:nvPr/>
          </p:nvSpPr>
          <p:spPr>
            <a:xfrm>
              <a:off x="458769" y="5427182"/>
              <a:ext cx="27000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46" name="Google Shape;446;g20776a45819_0_998"/>
          <p:cNvCxnSpPr/>
          <p:nvPr/>
        </p:nvCxnSpPr>
        <p:spPr>
          <a:xfrm rot="10800000">
            <a:off x="4421969" y="1181319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47" name="Google Shape;447;g20776a45819_0_998"/>
          <p:cNvGrpSpPr/>
          <p:nvPr/>
        </p:nvGrpSpPr>
        <p:grpSpPr>
          <a:xfrm>
            <a:off x="1217907" y="4461009"/>
            <a:ext cx="2703572" cy="1192870"/>
            <a:chOff x="1229918" y="4720483"/>
            <a:chExt cx="2692801" cy="1192870"/>
          </a:xfrm>
        </p:grpSpPr>
        <p:sp>
          <p:nvSpPr>
            <p:cNvPr id="448" name="Google Shape;448;g20776a45819_0_998"/>
            <p:cNvSpPr/>
            <p:nvPr/>
          </p:nvSpPr>
          <p:spPr>
            <a:xfrm>
              <a:off x="1229918" y="4720483"/>
              <a:ext cx="2692800" cy="858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g20776a45819_0_998"/>
            <p:cNvSpPr/>
            <p:nvPr/>
          </p:nvSpPr>
          <p:spPr>
            <a:xfrm rot="10800000">
              <a:off x="1229919" y="5422853"/>
              <a:ext cx="2692800" cy="49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50" name="Google Shape;450;g20776a45819_0_998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0776a45819_0_99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2" name="Google Shape;452;g20776a45819_0_998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g20776a45819_0_998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0776a45819_0_998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g20776a45819_0_998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0776a45819_0_998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g20776a45819_0_998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스토리보드">
  <p:cSld name="13_스토리보드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776a45819_0_1024"/>
          <p:cNvSpPr/>
          <p:nvPr/>
        </p:nvSpPr>
        <p:spPr>
          <a:xfrm>
            <a:off x="1215790" y="1185424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0" name="Google Shape;460;g20776a45819_0_1024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1" name="Google Shape;461;g20776a45819_0_1024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20776a45819_0_1024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3" name="Google Shape;463;g20776a45819_0_1024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64" name="Google Shape;464;g20776a45819_0_1024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465" name="Google Shape;465;g20776a45819_0_1024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6" name="Google Shape;466;g20776a45819_0_1024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67" name="Google Shape;467;g20776a45819_0_10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g20776a45819_0_1024"/>
          <p:cNvGrpSpPr/>
          <p:nvPr/>
        </p:nvGrpSpPr>
        <p:grpSpPr>
          <a:xfrm rot="10800000">
            <a:off x="4483318" y="855409"/>
            <a:ext cx="2710800" cy="887285"/>
            <a:chOff x="454441" y="5427182"/>
            <a:chExt cx="2710800" cy="1077849"/>
          </a:xfrm>
        </p:grpSpPr>
        <p:sp>
          <p:nvSpPr>
            <p:cNvPr id="469" name="Google Shape;469;g20776a45819_0_1024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g20776a45819_0_1024"/>
            <p:cNvSpPr/>
            <p:nvPr/>
          </p:nvSpPr>
          <p:spPr>
            <a:xfrm>
              <a:off x="458769" y="5427182"/>
              <a:ext cx="27000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71" name="Google Shape;471;g20776a45819_0_1024"/>
          <p:cNvCxnSpPr/>
          <p:nvPr/>
        </p:nvCxnSpPr>
        <p:spPr>
          <a:xfrm rot="10800000">
            <a:off x="4421969" y="1181319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472" name="Google Shape;472;g20776a45819_0_1024"/>
          <p:cNvGrpSpPr/>
          <p:nvPr/>
        </p:nvGrpSpPr>
        <p:grpSpPr>
          <a:xfrm>
            <a:off x="1215787" y="5324843"/>
            <a:ext cx="2709987" cy="887285"/>
            <a:chOff x="454441" y="5427182"/>
            <a:chExt cx="2710800" cy="1077849"/>
          </a:xfrm>
        </p:grpSpPr>
        <p:sp>
          <p:nvSpPr>
            <p:cNvPr id="473" name="Google Shape;473;g20776a45819_0_1024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g20776a45819_0_1024"/>
            <p:cNvSpPr/>
            <p:nvPr/>
          </p:nvSpPr>
          <p:spPr>
            <a:xfrm>
              <a:off x="458768" y="5427182"/>
              <a:ext cx="27009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75" name="Google Shape;475;g20776a45819_0_1024"/>
          <p:cNvCxnSpPr/>
          <p:nvPr/>
        </p:nvCxnSpPr>
        <p:spPr>
          <a:xfrm>
            <a:off x="1181241" y="5886218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76" name="Google Shape;476;g20776a45819_0_1024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0776a45819_0_1024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8" name="Google Shape;478;g20776a45819_0_1024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9" name="Google Shape;479;g20776a45819_0_1024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20776a45819_0_1024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g20776a45819_0_1024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20776a45819_0_1024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g20776a45819_0_1024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스토리보드">
  <p:cSld name="10_스토리보드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0776a45819_0_1050"/>
          <p:cNvSpPr/>
          <p:nvPr/>
        </p:nvSpPr>
        <p:spPr>
          <a:xfrm>
            <a:off x="1215790" y="1185424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6" name="Google Shape;486;g20776a45819_0_1050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g20776a45819_0_1050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g20776a45819_0_1050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89" name="Google Shape;489;g20776a45819_0_1050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0" name="Google Shape;490;g20776a45819_0_1050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491" name="Google Shape;491;g20776a45819_0_1050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20776a45819_0_1050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93" name="Google Shape;493;g20776a45819_0_10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0776a45819_0_1050"/>
          <p:cNvSpPr/>
          <p:nvPr/>
        </p:nvSpPr>
        <p:spPr>
          <a:xfrm>
            <a:off x="4483318" y="1180531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5" name="Google Shape;495;g20776a45819_0_1050"/>
          <p:cNvGrpSpPr/>
          <p:nvPr/>
        </p:nvGrpSpPr>
        <p:grpSpPr>
          <a:xfrm>
            <a:off x="1215787" y="5324843"/>
            <a:ext cx="2709987" cy="887285"/>
            <a:chOff x="454441" y="5427182"/>
            <a:chExt cx="2710800" cy="1077849"/>
          </a:xfrm>
        </p:grpSpPr>
        <p:sp>
          <p:nvSpPr>
            <p:cNvPr id="496" name="Google Shape;496;g20776a45819_0_1050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g20776a45819_0_1050"/>
            <p:cNvSpPr/>
            <p:nvPr/>
          </p:nvSpPr>
          <p:spPr>
            <a:xfrm>
              <a:off x="458768" y="5427182"/>
              <a:ext cx="27009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498" name="Google Shape;498;g20776a45819_0_1050"/>
          <p:cNvCxnSpPr/>
          <p:nvPr/>
        </p:nvCxnSpPr>
        <p:spPr>
          <a:xfrm>
            <a:off x="1181241" y="5886218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99" name="Google Shape;499;g20776a45819_0_1050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0776a45819_0_1050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g20776a45819_0_1050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" name="Google Shape;502;g20776a45819_0_1050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20776a45819_0_1050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4" name="Google Shape;504;g20776a45819_0_1050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0776a45819_0_1050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g20776a45819_0_1050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0776a45819_0_1090"/>
          <p:cNvSpPr/>
          <p:nvPr/>
        </p:nvSpPr>
        <p:spPr>
          <a:xfrm>
            <a:off x="4483318" y="1330030"/>
            <a:ext cx="2710800" cy="43971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9" name="Google Shape;509;g20776a45819_0_1090"/>
          <p:cNvGrpSpPr/>
          <p:nvPr/>
        </p:nvGrpSpPr>
        <p:grpSpPr>
          <a:xfrm rot="10800000">
            <a:off x="4482425" y="855409"/>
            <a:ext cx="2710800" cy="887286"/>
            <a:chOff x="454441" y="5427181"/>
            <a:chExt cx="2710800" cy="1077850"/>
          </a:xfrm>
        </p:grpSpPr>
        <p:sp>
          <p:nvSpPr>
            <p:cNvPr id="510" name="Google Shape;510;g20776a45819_0_1090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20776a45819_0_1090"/>
            <p:cNvSpPr/>
            <p:nvPr/>
          </p:nvSpPr>
          <p:spPr>
            <a:xfrm>
              <a:off x="463441" y="5427181"/>
              <a:ext cx="26928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512" name="Google Shape;512;g20776a45819_0_1090"/>
          <p:cNvCxnSpPr/>
          <p:nvPr/>
        </p:nvCxnSpPr>
        <p:spPr>
          <a:xfrm rot="10800000">
            <a:off x="4421969" y="1336389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g20776a45819_0_1090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4" name="Google Shape;514;g20776a45819_0_1090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g20776a45819_0_1090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16" name="Google Shape;516;g20776a45819_0_1090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7" name="Google Shape;517;g20776a45819_0_1090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518" name="Google Shape;518;g20776a45819_0_1090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g20776a45819_0_1090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20" name="Google Shape;520;g20776a45819_0_10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20776a45819_0_1090"/>
          <p:cNvSpPr/>
          <p:nvPr/>
        </p:nvSpPr>
        <p:spPr>
          <a:xfrm>
            <a:off x="1225683" y="788712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g20776a45819_0_1090"/>
          <p:cNvSpPr/>
          <p:nvPr/>
        </p:nvSpPr>
        <p:spPr>
          <a:xfrm>
            <a:off x="1225783" y="4847853"/>
            <a:ext cx="2710800" cy="10839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g20776a45819_0_1090"/>
          <p:cNvSpPr/>
          <p:nvPr/>
        </p:nvSpPr>
        <p:spPr>
          <a:xfrm>
            <a:off x="1234783" y="4720481"/>
            <a:ext cx="2692800" cy="6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4" name="Google Shape;524;g20776a45819_0_1090"/>
          <p:cNvCxnSpPr/>
          <p:nvPr/>
        </p:nvCxnSpPr>
        <p:spPr>
          <a:xfrm>
            <a:off x="1191139" y="5487455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25" name="Google Shape;525;g20776a45819_0_1090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0776a45819_0_1090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7" name="Google Shape;527;g20776a45819_0_1090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8" name="Google Shape;528;g20776a45819_0_1090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20776a45819_0_1090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0" name="Google Shape;530;g20776a45819_0_1090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20776a45819_0_1090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g20776a45819_0_1090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4" name="Google Shape;534;g20776a45819_0_1116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5" name="Google Shape;535;g20776a45819_0_1116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g20776a45819_0_1116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37" name="Google Shape;537;g20776a45819_0_1116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8" name="Google Shape;538;g20776a45819_0_1116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539" name="Google Shape;539;g20776a45819_0_1116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g20776a45819_0_1116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41" name="Google Shape;541;g20776a45819_0_1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0776a45819_0_1116"/>
          <p:cNvSpPr/>
          <p:nvPr/>
        </p:nvSpPr>
        <p:spPr>
          <a:xfrm>
            <a:off x="1225683" y="788712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3" name="Google Shape;543;g20776a45819_0_1116"/>
          <p:cNvGrpSpPr/>
          <p:nvPr/>
        </p:nvGrpSpPr>
        <p:grpSpPr>
          <a:xfrm>
            <a:off x="1225783" y="4720447"/>
            <a:ext cx="2710800" cy="1211180"/>
            <a:chOff x="454441" y="5427181"/>
            <a:chExt cx="2710800" cy="1077850"/>
          </a:xfrm>
        </p:grpSpPr>
        <p:sp>
          <p:nvSpPr>
            <p:cNvPr id="544" name="Google Shape;544;g20776a45819_0_1116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5" name="Google Shape;545;g20776a45819_0_1116"/>
            <p:cNvSpPr/>
            <p:nvPr/>
          </p:nvSpPr>
          <p:spPr>
            <a:xfrm>
              <a:off x="463441" y="5427181"/>
              <a:ext cx="26928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546" name="Google Shape;546;g20776a45819_0_1116"/>
          <p:cNvCxnSpPr/>
          <p:nvPr/>
        </p:nvCxnSpPr>
        <p:spPr>
          <a:xfrm>
            <a:off x="1191139" y="5487455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47" name="Google Shape;547;g20776a45819_0_1116"/>
          <p:cNvSpPr/>
          <p:nvPr/>
        </p:nvSpPr>
        <p:spPr>
          <a:xfrm>
            <a:off x="4482525" y="788712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8" name="Google Shape;548;g20776a45819_0_1116"/>
          <p:cNvGrpSpPr/>
          <p:nvPr/>
        </p:nvGrpSpPr>
        <p:grpSpPr>
          <a:xfrm>
            <a:off x="4482625" y="4720447"/>
            <a:ext cx="2710800" cy="1211180"/>
            <a:chOff x="454441" y="5427181"/>
            <a:chExt cx="2710800" cy="1077850"/>
          </a:xfrm>
        </p:grpSpPr>
        <p:sp>
          <p:nvSpPr>
            <p:cNvPr id="549" name="Google Shape;549;g20776a45819_0_1116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g20776a45819_0_1116"/>
            <p:cNvSpPr/>
            <p:nvPr/>
          </p:nvSpPr>
          <p:spPr>
            <a:xfrm>
              <a:off x="463441" y="5427181"/>
              <a:ext cx="26928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1" name="Google Shape;551;g20776a45819_0_1116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0776a45819_0_1116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" name="Google Shape;553;g20776a45819_0_1116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g20776a45819_0_1116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0776a45819_0_1116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g20776a45819_0_1116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0776a45819_0_1116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g20776a45819_0_1116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사용자 지정 레이아웃">
  <p:cSld name="3_사용자 지정 레이아웃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g20776a45819_0_1142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1" name="Google Shape;561;g20776a45819_0_1142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g20776a45819_0_1142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63" name="Google Shape;563;g20776a45819_0_1142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4" name="Google Shape;564;g20776a45819_0_1142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565" name="Google Shape;565;g20776a45819_0_1142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6" name="Google Shape;566;g20776a45819_0_1142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67" name="Google Shape;567;g20776a45819_0_1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0776a45819_0_1142"/>
          <p:cNvSpPr/>
          <p:nvPr/>
        </p:nvSpPr>
        <p:spPr>
          <a:xfrm>
            <a:off x="1225683" y="788712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9" name="Google Shape;569;g20776a45819_0_1142"/>
          <p:cNvGrpSpPr/>
          <p:nvPr/>
        </p:nvGrpSpPr>
        <p:grpSpPr>
          <a:xfrm>
            <a:off x="1225783" y="4720447"/>
            <a:ext cx="2710800" cy="1211180"/>
            <a:chOff x="454441" y="5427181"/>
            <a:chExt cx="2710800" cy="1077850"/>
          </a:xfrm>
        </p:grpSpPr>
        <p:sp>
          <p:nvSpPr>
            <p:cNvPr id="570" name="Google Shape;570;g20776a45819_0_1142"/>
            <p:cNvSpPr/>
            <p:nvPr/>
          </p:nvSpPr>
          <p:spPr>
            <a:xfrm>
              <a:off x="454441" y="5540531"/>
              <a:ext cx="2710800" cy="964500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1" name="Google Shape;571;g20776a45819_0_1142"/>
            <p:cNvSpPr/>
            <p:nvPr/>
          </p:nvSpPr>
          <p:spPr>
            <a:xfrm>
              <a:off x="463441" y="5427181"/>
              <a:ext cx="2692800" cy="59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572" name="Google Shape;572;g20776a45819_0_1142"/>
          <p:cNvCxnSpPr/>
          <p:nvPr/>
        </p:nvCxnSpPr>
        <p:spPr>
          <a:xfrm>
            <a:off x="1191139" y="5487455"/>
            <a:ext cx="2805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73" name="Google Shape;573;g20776a45819_0_1142"/>
          <p:cNvSpPr/>
          <p:nvPr/>
        </p:nvSpPr>
        <p:spPr>
          <a:xfrm>
            <a:off x="4482525" y="1228428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g20776a45819_0_1142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0776a45819_0_1142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" name="Google Shape;576;g20776a45819_0_1142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g20776a45819_0_1142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0776a45819_0_1142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9" name="Google Shape;579;g20776a45819_0_1142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20776a45819_0_1142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g20776a45819_0_1142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스토리보드">
  <p:cSld name="1_스토리보드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105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105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105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0" name="Google Shape;30;p105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" name="Google Shape;31;p105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32" name="Google Shape;32;p105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33;p105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" name="Google Shape;34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622" y="800762"/>
            <a:ext cx="2792210" cy="561490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5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5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05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05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05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5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05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105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사용자 지정 레이아웃">
  <p:cSld name="2_사용자 지정 레이아웃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3" name="Google Shape;583;g20776a45819_0_1165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4" name="Google Shape;584;g20776a45819_0_1165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g20776a45819_0_1165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86" name="Google Shape;586;g20776a45819_0_1165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7" name="Google Shape;587;g20776a45819_0_1165"/>
          <p:cNvGrpSpPr/>
          <p:nvPr/>
        </p:nvGrpSpPr>
        <p:grpSpPr>
          <a:xfrm>
            <a:off x="8883639" y="680171"/>
            <a:ext cx="3131095" cy="5821463"/>
            <a:chOff x="8058150" y="680171"/>
            <a:chExt cx="3956400" cy="5821463"/>
          </a:xfrm>
        </p:grpSpPr>
        <p:sp>
          <p:nvSpPr>
            <p:cNvPr id="588" name="Google Shape;588;g20776a45819_0_1165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9" name="Google Shape;589;g20776a45819_0_1165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90" name="Google Shape;590;g20776a45819_0_1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20776a45819_0_1165"/>
          <p:cNvSpPr/>
          <p:nvPr/>
        </p:nvSpPr>
        <p:spPr>
          <a:xfrm>
            <a:off x="3127116" y="1169712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g20776a45819_0_1165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20776a45819_0_1165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4" name="Google Shape;594;g20776a45819_0_1165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5" name="Google Shape;595;g20776a45819_0_1165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20776a45819_0_1165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7" name="Google Shape;597;g20776a45819_0_1165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20776a45819_0_1165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g20776a45819_0_1165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사용자 지정 레이아웃">
  <p:cSld name="4_사용자 지정 레이아웃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0776a45819_0_1183"/>
          <p:cNvSpPr/>
          <p:nvPr/>
        </p:nvSpPr>
        <p:spPr>
          <a:xfrm>
            <a:off x="4479459" y="788711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2" name="Google Shape;602;g20776a45819_0_1183"/>
          <p:cNvCxnSpPr/>
          <p:nvPr/>
        </p:nvCxnSpPr>
        <p:spPr>
          <a:xfrm>
            <a:off x="131375" y="6555068"/>
            <a:ext cx="11871300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3" name="Google Shape;603;g20776a45819_0_1183"/>
          <p:cNvSpPr/>
          <p:nvPr/>
        </p:nvSpPr>
        <p:spPr>
          <a:xfrm>
            <a:off x="131375" y="680171"/>
            <a:ext cx="8702400" cy="5821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g20776a45819_0_1183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05" name="Google Shape;605;g20776a45819_0_1183"/>
          <p:cNvSpPr/>
          <p:nvPr/>
        </p:nvSpPr>
        <p:spPr>
          <a:xfrm>
            <a:off x="131375" y="89267"/>
            <a:ext cx="11868000" cy="5565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6" name="Google Shape;606;g20776a45819_0_1183"/>
          <p:cNvGrpSpPr/>
          <p:nvPr/>
        </p:nvGrpSpPr>
        <p:grpSpPr>
          <a:xfrm>
            <a:off x="8868424" y="659494"/>
            <a:ext cx="3131095" cy="5821463"/>
            <a:chOff x="8058150" y="680171"/>
            <a:chExt cx="3956400" cy="5821463"/>
          </a:xfrm>
        </p:grpSpPr>
        <p:sp>
          <p:nvSpPr>
            <p:cNvPr id="607" name="Google Shape;607;g20776a45819_0_1183"/>
            <p:cNvSpPr/>
            <p:nvPr/>
          </p:nvSpPr>
          <p:spPr>
            <a:xfrm>
              <a:off x="8058150" y="972334"/>
              <a:ext cx="3956400" cy="55293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8" name="Google Shape;608;g20776a45819_0_1183"/>
            <p:cNvSpPr/>
            <p:nvPr/>
          </p:nvSpPr>
          <p:spPr>
            <a:xfrm>
              <a:off x="8065758" y="680171"/>
              <a:ext cx="3941400" cy="2694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09" name="Google Shape;609;g20776a45819_0_11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20776a45819_0_1183"/>
          <p:cNvSpPr/>
          <p:nvPr/>
        </p:nvSpPr>
        <p:spPr>
          <a:xfrm>
            <a:off x="1225683" y="788712"/>
            <a:ext cx="2710800" cy="46959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g20776a45819_0_1183"/>
          <p:cNvSpPr txBox="1"/>
          <p:nvPr/>
        </p:nvSpPr>
        <p:spPr>
          <a:xfrm>
            <a:off x="1433832" y="116868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20776a45819_0_1183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" name="Google Shape;613;g20776a45819_0_1183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" name="Google Shape;614;g20776a45819_0_1183"/>
          <p:cNvSpPr txBox="1"/>
          <p:nvPr/>
        </p:nvSpPr>
        <p:spPr>
          <a:xfrm>
            <a:off x="3939929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0776a45819_0_1183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g20776a45819_0_1183"/>
          <p:cNvSpPr txBox="1"/>
          <p:nvPr/>
        </p:nvSpPr>
        <p:spPr>
          <a:xfrm>
            <a:off x="1433832" y="382175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20776a45819_0_1183"/>
          <p:cNvSpPr txBox="1"/>
          <p:nvPr/>
        </p:nvSpPr>
        <p:spPr>
          <a:xfrm>
            <a:off x="8855513" y="384944"/>
            <a:ext cx="856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g20776a45819_0_1183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간지">
  <p:cSld name="간지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0776a45819_0_1207"/>
          <p:cNvSpPr/>
          <p:nvPr/>
        </p:nvSpPr>
        <p:spPr>
          <a:xfrm>
            <a:off x="0" y="1"/>
            <a:ext cx="12192000" cy="2047800"/>
          </a:xfrm>
          <a:prstGeom prst="rect">
            <a:avLst/>
          </a:prstGeom>
          <a:solidFill>
            <a:srgbClr val="14A6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g20776a45819_0_1207"/>
          <p:cNvSpPr txBox="1"/>
          <p:nvPr>
            <p:ph type="title"/>
          </p:nvPr>
        </p:nvSpPr>
        <p:spPr>
          <a:xfrm>
            <a:off x="952500" y="2401052"/>
            <a:ext cx="9955800" cy="3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  <a:defRPr b="1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g20776a45819_0_1207"/>
          <p:cNvSpPr txBox="1"/>
          <p:nvPr>
            <p:ph idx="1" type="body"/>
          </p:nvPr>
        </p:nvSpPr>
        <p:spPr>
          <a:xfrm>
            <a:off x="952500" y="1181100"/>
            <a:ext cx="9955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3" name="Google Shape;623;g20776a45819_0_1207"/>
          <p:cNvSpPr txBox="1"/>
          <p:nvPr/>
        </p:nvSpPr>
        <p:spPr>
          <a:xfrm>
            <a:off x="663638" y="1065036"/>
            <a:ext cx="28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endParaRPr b="1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g20776a45819_0_1207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스토리보드">
  <p:cSld name="2_스토리보드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106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106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7;p106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8" name="Google Shape;48;p106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" name="Google Shape;49;p106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50" name="Google Shape;50;p106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51;p106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2" name="Google Shape;52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411" y="800762"/>
            <a:ext cx="2792210" cy="561490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6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6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6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06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6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06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06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06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스토리보드">
  <p:cSld name="11_스토리보드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07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107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07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6" name="Google Shape;66;p107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" name="Google Shape;67;p107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68" name="Google Shape;68;p107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" name="Google Shape;69;p107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0" name="Google Shape;70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7"/>
          <p:cNvSpPr/>
          <p:nvPr/>
        </p:nvSpPr>
        <p:spPr>
          <a:xfrm>
            <a:off x="3127116" y="1169712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" name="Google Shape;72;p107"/>
          <p:cNvGrpSpPr/>
          <p:nvPr/>
        </p:nvGrpSpPr>
        <p:grpSpPr>
          <a:xfrm rot="10800000">
            <a:off x="3127116" y="814851"/>
            <a:ext cx="2710800" cy="887279"/>
            <a:chOff x="454441" y="5427182"/>
            <a:chExt cx="2710800" cy="1077842"/>
          </a:xfrm>
        </p:grpSpPr>
        <p:sp>
          <p:nvSpPr>
            <p:cNvPr id="73" name="Google Shape;73;p107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" name="Google Shape;74;p107"/>
            <p:cNvSpPr/>
            <p:nvPr/>
          </p:nvSpPr>
          <p:spPr>
            <a:xfrm>
              <a:off x="458769" y="5427182"/>
              <a:ext cx="2700000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75" name="Google Shape;75;p107"/>
          <p:cNvCxnSpPr/>
          <p:nvPr/>
        </p:nvCxnSpPr>
        <p:spPr>
          <a:xfrm rot="10800000">
            <a:off x="3065665" y="1181319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07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7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7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07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7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7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7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83;p107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스토리보드">
  <p:cSld name="6_스토리보드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8"/>
          <p:cNvSpPr/>
          <p:nvPr/>
        </p:nvSpPr>
        <p:spPr>
          <a:xfrm>
            <a:off x="1215790" y="1185424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" name="Google Shape;86;p108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108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08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9" name="Google Shape;89;p108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" name="Google Shape;90;p108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91" name="Google Shape;91;p108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08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3" name="Google Shape;93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8"/>
          <p:cNvSpPr/>
          <p:nvPr/>
        </p:nvSpPr>
        <p:spPr>
          <a:xfrm>
            <a:off x="4483318" y="1180531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" name="Google Shape;95;p108"/>
          <p:cNvGrpSpPr/>
          <p:nvPr/>
        </p:nvGrpSpPr>
        <p:grpSpPr>
          <a:xfrm rot="10800000">
            <a:off x="4483318" y="855418"/>
            <a:ext cx="2710800" cy="887279"/>
            <a:chOff x="454441" y="5427182"/>
            <a:chExt cx="2710800" cy="1077842"/>
          </a:xfrm>
        </p:grpSpPr>
        <p:sp>
          <p:nvSpPr>
            <p:cNvPr id="96" name="Google Shape;96;p108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97;p108"/>
            <p:cNvSpPr/>
            <p:nvPr/>
          </p:nvSpPr>
          <p:spPr>
            <a:xfrm>
              <a:off x="458769" y="5427182"/>
              <a:ext cx="2700000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8" name="Google Shape;98;p108"/>
          <p:cNvCxnSpPr/>
          <p:nvPr/>
        </p:nvCxnSpPr>
        <p:spPr>
          <a:xfrm rot="10800000">
            <a:off x="4421867" y="1181319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99" name="Google Shape;99;p108"/>
          <p:cNvGrpSpPr/>
          <p:nvPr/>
        </p:nvGrpSpPr>
        <p:grpSpPr>
          <a:xfrm>
            <a:off x="1217874" y="4461009"/>
            <a:ext cx="2703600" cy="1192870"/>
            <a:chOff x="1229918" y="4720483"/>
            <a:chExt cx="2692901" cy="1192870"/>
          </a:xfrm>
        </p:grpSpPr>
        <p:sp>
          <p:nvSpPr>
            <p:cNvPr id="100" name="Google Shape;100;p108"/>
            <p:cNvSpPr/>
            <p:nvPr/>
          </p:nvSpPr>
          <p:spPr>
            <a:xfrm>
              <a:off x="1229918" y="4720483"/>
              <a:ext cx="2692901" cy="8590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08"/>
            <p:cNvSpPr/>
            <p:nvPr/>
          </p:nvSpPr>
          <p:spPr>
            <a:xfrm rot="10800000">
              <a:off x="1229919" y="5422768"/>
              <a:ext cx="2692800" cy="4905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2" name="Google Shape;102;p108"/>
          <p:cNvGrpSpPr/>
          <p:nvPr/>
        </p:nvGrpSpPr>
        <p:grpSpPr>
          <a:xfrm rot="10800000">
            <a:off x="1216263" y="855418"/>
            <a:ext cx="2710800" cy="887279"/>
            <a:chOff x="454441" y="5427182"/>
            <a:chExt cx="2710800" cy="1077842"/>
          </a:xfrm>
        </p:grpSpPr>
        <p:sp>
          <p:nvSpPr>
            <p:cNvPr id="103" name="Google Shape;103;p108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08"/>
            <p:cNvSpPr/>
            <p:nvPr/>
          </p:nvSpPr>
          <p:spPr>
            <a:xfrm>
              <a:off x="458769" y="5427182"/>
              <a:ext cx="2700000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05" name="Google Shape;105;p108"/>
          <p:cNvCxnSpPr/>
          <p:nvPr/>
        </p:nvCxnSpPr>
        <p:spPr>
          <a:xfrm rot="10800000">
            <a:off x="1154812" y="1181319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108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8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08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08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08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08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8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08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스토리보드">
  <p:cSld name="7_스토리보드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9"/>
          <p:cNvSpPr/>
          <p:nvPr/>
        </p:nvSpPr>
        <p:spPr>
          <a:xfrm>
            <a:off x="1215790" y="1185424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6" name="Google Shape;116;p109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109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09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9" name="Google Shape;119;p109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0" name="Google Shape;120;p109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121" name="Google Shape;121;p109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09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23" name="Google Shape;12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9"/>
          <p:cNvSpPr/>
          <p:nvPr/>
        </p:nvSpPr>
        <p:spPr>
          <a:xfrm>
            <a:off x="4483318" y="1180531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" name="Google Shape;125;p109"/>
          <p:cNvGrpSpPr/>
          <p:nvPr/>
        </p:nvGrpSpPr>
        <p:grpSpPr>
          <a:xfrm rot="10800000">
            <a:off x="4483318" y="855418"/>
            <a:ext cx="2710800" cy="887279"/>
            <a:chOff x="454441" y="5427182"/>
            <a:chExt cx="2710800" cy="1077842"/>
          </a:xfrm>
        </p:grpSpPr>
        <p:sp>
          <p:nvSpPr>
            <p:cNvPr id="126" name="Google Shape;126;p109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09"/>
            <p:cNvSpPr/>
            <p:nvPr/>
          </p:nvSpPr>
          <p:spPr>
            <a:xfrm>
              <a:off x="458769" y="5427182"/>
              <a:ext cx="2700000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28" name="Google Shape;128;p109"/>
          <p:cNvCxnSpPr/>
          <p:nvPr/>
        </p:nvCxnSpPr>
        <p:spPr>
          <a:xfrm rot="10800000">
            <a:off x="4421867" y="1181319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129" name="Google Shape;129;p109"/>
          <p:cNvGrpSpPr/>
          <p:nvPr/>
        </p:nvGrpSpPr>
        <p:grpSpPr>
          <a:xfrm>
            <a:off x="1217874" y="4461009"/>
            <a:ext cx="2703600" cy="1192870"/>
            <a:chOff x="1229918" y="4720483"/>
            <a:chExt cx="2692901" cy="1192870"/>
          </a:xfrm>
        </p:grpSpPr>
        <p:sp>
          <p:nvSpPr>
            <p:cNvPr id="130" name="Google Shape;130;p109"/>
            <p:cNvSpPr/>
            <p:nvPr/>
          </p:nvSpPr>
          <p:spPr>
            <a:xfrm>
              <a:off x="1229918" y="4720483"/>
              <a:ext cx="2692901" cy="8590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09"/>
            <p:cNvSpPr/>
            <p:nvPr/>
          </p:nvSpPr>
          <p:spPr>
            <a:xfrm rot="10800000">
              <a:off x="1229919" y="5422768"/>
              <a:ext cx="2692800" cy="4905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2" name="Google Shape;132;p109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09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09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09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09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09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9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09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스토리보드">
  <p:cSld name="13_스토리보드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0"/>
          <p:cNvSpPr/>
          <p:nvPr/>
        </p:nvSpPr>
        <p:spPr>
          <a:xfrm>
            <a:off x="1215790" y="1185424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2" name="Google Shape;142;p110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110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110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5" name="Google Shape;145;p110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6" name="Google Shape;146;p110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147" name="Google Shape;147;p110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10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9" name="Google Shape;149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110"/>
          <p:cNvGrpSpPr/>
          <p:nvPr/>
        </p:nvGrpSpPr>
        <p:grpSpPr>
          <a:xfrm rot="10800000">
            <a:off x="4483318" y="855418"/>
            <a:ext cx="2710800" cy="887279"/>
            <a:chOff x="454441" y="5427182"/>
            <a:chExt cx="2710800" cy="1077842"/>
          </a:xfrm>
        </p:grpSpPr>
        <p:sp>
          <p:nvSpPr>
            <p:cNvPr id="151" name="Google Shape;151;p110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110"/>
            <p:cNvSpPr/>
            <p:nvPr/>
          </p:nvSpPr>
          <p:spPr>
            <a:xfrm>
              <a:off x="458769" y="5427182"/>
              <a:ext cx="2700000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53" name="Google Shape;153;p110"/>
          <p:cNvCxnSpPr/>
          <p:nvPr/>
        </p:nvCxnSpPr>
        <p:spPr>
          <a:xfrm rot="10800000">
            <a:off x="4421867" y="1181319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154" name="Google Shape;154;p110"/>
          <p:cNvGrpSpPr/>
          <p:nvPr/>
        </p:nvGrpSpPr>
        <p:grpSpPr>
          <a:xfrm>
            <a:off x="1215790" y="5324840"/>
            <a:ext cx="2710002" cy="887279"/>
            <a:chOff x="454441" y="5427182"/>
            <a:chExt cx="2710800" cy="1077842"/>
          </a:xfrm>
        </p:grpSpPr>
        <p:sp>
          <p:nvSpPr>
            <p:cNvPr id="155" name="Google Shape;155;p110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10"/>
            <p:cNvSpPr/>
            <p:nvPr/>
          </p:nvSpPr>
          <p:spPr>
            <a:xfrm>
              <a:off x="458768" y="5427182"/>
              <a:ext cx="2700795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57" name="Google Shape;157;p110"/>
          <p:cNvCxnSpPr/>
          <p:nvPr/>
        </p:nvCxnSpPr>
        <p:spPr>
          <a:xfrm>
            <a:off x="1181241" y="5886218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110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10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110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110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10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110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10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10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스토리보드">
  <p:cSld name="10_스토리보드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1"/>
          <p:cNvSpPr/>
          <p:nvPr/>
        </p:nvSpPr>
        <p:spPr>
          <a:xfrm>
            <a:off x="1215790" y="1185424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8" name="Google Shape;168;p111"/>
          <p:cNvCxnSpPr/>
          <p:nvPr/>
        </p:nvCxnSpPr>
        <p:spPr>
          <a:xfrm>
            <a:off x="131375" y="6555068"/>
            <a:ext cx="11871235" cy="0"/>
          </a:xfrm>
          <a:prstGeom prst="straightConnector1">
            <a:avLst/>
          </a:prstGeom>
          <a:noFill/>
          <a:ln cap="flat" cmpd="sng" w="28575">
            <a:solidFill>
              <a:srgbClr val="14A6D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111"/>
          <p:cNvSpPr/>
          <p:nvPr/>
        </p:nvSpPr>
        <p:spPr>
          <a:xfrm>
            <a:off x="131375" y="680171"/>
            <a:ext cx="8702283" cy="582148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11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1" name="Google Shape;171;p111"/>
          <p:cNvSpPr/>
          <p:nvPr/>
        </p:nvSpPr>
        <p:spPr>
          <a:xfrm>
            <a:off x="131375" y="89267"/>
            <a:ext cx="11868098" cy="556428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2" name="Google Shape;172;p111"/>
          <p:cNvGrpSpPr/>
          <p:nvPr/>
        </p:nvGrpSpPr>
        <p:grpSpPr>
          <a:xfrm>
            <a:off x="8883535" y="680171"/>
            <a:ext cx="3131153" cy="5821488"/>
            <a:chOff x="8058150" y="680171"/>
            <a:chExt cx="3956538" cy="5821488"/>
          </a:xfrm>
        </p:grpSpPr>
        <p:sp>
          <p:nvSpPr>
            <p:cNvPr id="173" name="Google Shape;173;p111"/>
            <p:cNvSpPr/>
            <p:nvPr/>
          </p:nvSpPr>
          <p:spPr>
            <a:xfrm>
              <a:off x="8058150" y="972334"/>
              <a:ext cx="3956538" cy="552932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111"/>
            <p:cNvSpPr/>
            <p:nvPr/>
          </p:nvSpPr>
          <p:spPr>
            <a:xfrm>
              <a:off x="8065758" y="680171"/>
              <a:ext cx="3941320" cy="269361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9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Description</a:t>
              </a:r>
              <a:endParaRPr b="0" i="0" sz="9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5" name="Google Shape;175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09" y="232284"/>
            <a:ext cx="1197176" cy="3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11"/>
          <p:cNvSpPr/>
          <p:nvPr/>
        </p:nvSpPr>
        <p:spPr>
          <a:xfrm>
            <a:off x="4483318" y="1180531"/>
            <a:ext cx="2710800" cy="469599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34"/>
              <a:buFont typeface="Malgun Gothic"/>
              <a:buNone/>
            </a:pPr>
            <a:r>
              <a:t/>
            </a:r>
            <a:endParaRPr b="0" i="0" sz="1734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7" name="Google Shape;177;p111"/>
          <p:cNvGrpSpPr/>
          <p:nvPr/>
        </p:nvGrpSpPr>
        <p:grpSpPr>
          <a:xfrm>
            <a:off x="1215790" y="5324840"/>
            <a:ext cx="2710002" cy="887279"/>
            <a:chOff x="454441" y="5427182"/>
            <a:chExt cx="2710800" cy="1077842"/>
          </a:xfrm>
        </p:grpSpPr>
        <p:sp>
          <p:nvSpPr>
            <p:cNvPr id="178" name="Google Shape;178;p111"/>
            <p:cNvSpPr/>
            <p:nvPr/>
          </p:nvSpPr>
          <p:spPr>
            <a:xfrm>
              <a:off x="454441" y="5540531"/>
              <a:ext cx="2710800" cy="964493"/>
            </a:xfrm>
            <a:prstGeom prst="wave">
              <a:avLst>
                <a:gd fmla="val 125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11"/>
            <p:cNvSpPr/>
            <p:nvPr/>
          </p:nvSpPr>
          <p:spPr>
            <a:xfrm>
              <a:off x="458768" y="5427182"/>
              <a:ext cx="2700795" cy="5959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80" name="Google Shape;180;p111"/>
          <p:cNvCxnSpPr/>
          <p:nvPr/>
        </p:nvCxnSpPr>
        <p:spPr>
          <a:xfrm>
            <a:off x="1181241" y="5886218"/>
            <a:ext cx="2806002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111"/>
          <p:cNvSpPr txBox="1"/>
          <p:nvPr/>
        </p:nvSpPr>
        <p:spPr>
          <a:xfrm>
            <a:off x="1433832" y="116868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화면경로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11"/>
          <p:cNvSpPr txBox="1"/>
          <p:nvPr>
            <p:ph idx="1" type="body"/>
          </p:nvPr>
        </p:nvSpPr>
        <p:spPr>
          <a:xfrm>
            <a:off x="2304477" y="124562"/>
            <a:ext cx="965491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11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111"/>
          <p:cNvSpPr txBox="1"/>
          <p:nvPr/>
        </p:nvSpPr>
        <p:spPr>
          <a:xfrm>
            <a:off x="3939929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11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111"/>
          <p:cNvSpPr txBox="1"/>
          <p:nvPr/>
        </p:nvSpPr>
        <p:spPr>
          <a:xfrm>
            <a:off x="1433832" y="382175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lgun Gothic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11"/>
          <p:cNvSpPr txBox="1"/>
          <p:nvPr/>
        </p:nvSpPr>
        <p:spPr>
          <a:xfrm>
            <a:off x="8855513" y="384944"/>
            <a:ext cx="8568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ko-KR" sz="9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ID</a:t>
            </a:r>
            <a:endParaRPr b="0" i="0" sz="9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111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776a45819_0_8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g20776a45819_0_8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04" name="Google Shape;304;g20776a45819_0_8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05" name="Google Shape;305;g20776a45819_0_8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06" name="Google Shape;306;g20776a45819_0_8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144.png"/><Relationship Id="rId5" Type="http://schemas.openxmlformats.org/officeDocument/2006/relationships/image" Target="../media/image137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5.png"/><Relationship Id="rId4" Type="http://schemas.openxmlformats.org/officeDocument/2006/relationships/image" Target="../media/image1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8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35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52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2.xml"/><Relationship Id="rId4" Type="http://schemas.openxmlformats.org/officeDocument/2006/relationships/image" Target="../media/image43.png"/><Relationship Id="rId5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SY294EFFTbDBN42XMrW9cX3npGv9wHMh/edit?gid=141990510#gid=141990510&amp;range=33:34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45.png"/><Relationship Id="rId8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Relationship Id="rId7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81.png"/><Relationship Id="rId5" Type="http://schemas.openxmlformats.org/officeDocument/2006/relationships/image" Target="../media/image70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Relationship Id="rId8" Type="http://schemas.openxmlformats.org/officeDocument/2006/relationships/image" Target="../media/image7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7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8.png"/><Relationship Id="rId4" Type="http://schemas.openxmlformats.org/officeDocument/2006/relationships/image" Target="../media/image79.png"/><Relationship Id="rId9" Type="http://schemas.openxmlformats.org/officeDocument/2006/relationships/image" Target="../media/image86.png"/><Relationship Id="rId5" Type="http://schemas.openxmlformats.org/officeDocument/2006/relationships/image" Target="../media/image78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9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0.png"/><Relationship Id="rId4" Type="http://schemas.openxmlformats.org/officeDocument/2006/relationships/image" Target="../media/image90.png"/><Relationship Id="rId5" Type="http://schemas.openxmlformats.org/officeDocument/2006/relationships/image" Target="../media/image8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3.xml"/><Relationship Id="rId4" Type="http://schemas.openxmlformats.org/officeDocument/2006/relationships/image" Target="../media/image91.png"/><Relationship Id="rId5" Type="http://schemas.openxmlformats.org/officeDocument/2006/relationships/image" Target="../media/image89.png"/><Relationship Id="rId6" Type="http://schemas.openxmlformats.org/officeDocument/2006/relationships/image" Target="../media/image92.png"/><Relationship Id="rId7" Type="http://schemas.openxmlformats.org/officeDocument/2006/relationships/image" Target="../media/image94.png"/><Relationship Id="rId8" Type="http://schemas.openxmlformats.org/officeDocument/2006/relationships/image" Target="../media/image9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google.com/spreadsheets/d/1SY294EFFTbDBN42XMrW9cX3npGv9wHMh/edit?pli=1&amp;gid=141990510#gid=141990510&amp;range=22:22" TargetMode="External"/><Relationship Id="rId4" Type="http://schemas.openxmlformats.org/officeDocument/2006/relationships/image" Target="../media/image95.png"/><Relationship Id="rId5" Type="http://schemas.openxmlformats.org/officeDocument/2006/relationships/image" Target="../media/image107.png"/><Relationship Id="rId6" Type="http://schemas.openxmlformats.org/officeDocument/2006/relationships/image" Target="../media/image9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2.png"/><Relationship Id="rId4" Type="http://schemas.openxmlformats.org/officeDocument/2006/relationships/image" Target="../media/image98.png"/><Relationship Id="rId5" Type="http://schemas.openxmlformats.org/officeDocument/2006/relationships/image" Target="../media/image103.png"/><Relationship Id="rId6" Type="http://schemas.openxmlformats.org/officeDocument/2006/relationships/image" Target="../media/image225.png"/><Relationship Id="rId7" Type="http://schemas.openxmlformats.org/officeDocument/2006/relationships/image" Target="../media/image187.png"/><Relationship Id="rId8" Type="http://schemas.openxmlformats.org/officeDocument/2006/relationships/image" Target="../media/image20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0.png"/><Relationship Id="rId4" Type="http://schemas.openxmlformats.org/officeDocument/2006/relationships/image" Target="../media/image106.png"/><Relationship Id="rId5" Type="http://schemas.openxmlformats.org/officeDocument/2006/relationships/image" Target="../media/image104.png"/><Relationship Id="rId6" Type="http://schemas.openxmlformats.org/officeDocument/2006/relationships/image" Target="../media/image118.png"/><Relationship Id="rId7" Type="http://schemas.openxmlformats.org/officeDocument/2006/relationships/image" Target="../media/image10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ocs.google.com/spreadsheets/d/1SY294EFFTbDBN42XMrW9cX3npGv9wHMh/edit?gid=141990510#gid=141990510&amp;range=33:34" TargetMode="External"/><Relationship Id="rId4" Type="http://schemas.openxmlformats.org/officeDocument/2006/relationships/image" Target="../media/image114.png"/><Relationship Id="rId9" Type="http://schemas.openxmlformats.org/officeDocument/2006/relationships/image" Target="../media/image115.png"/><Relationship Id="rId5" Type="http://schemas.openxmlformats.org/officeDocument/2006/relationships/image" Target="../media/image126.png"/><Relationship Id="rId6" Type="http://schemas.openxmlformats.org/officeDocument/2006/relationships/image" Target="../media/image109.png"/><Relationship Id="rId7" Type="http://schemas.openxmlformats.org/officeDocument/2006/relationships/image" Target="../media/image116.png"/><Relationship Id="rId8" Type="http://schemas.openxmlformats.org/officeDocument/2006/relationships/image" Target="../media/image1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9.png"/><Relationship Id="rId4" Type="http://schemas.openxmlformats.org/officeDocument/2006/relationships/image" Target="../media/image1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spreadsheets/d/1SY294EFFTbDBN42XMrW9cX3npGv9wHMh/edit?gid=141990510#gid=141990510&amp;range=33:34" TargetMode="External"/><Relationship Id="rId4" Type="http://schemas.openxmlformats.org/officeDocument/2006/relationships/image" Target="../media/image113.png"/><Relationship Id="rId5" Type="http://schemas.openxmlformats.org/officeDocument/2006/relationships/image" Target="../media/image121.png"/><Relationship Id="rId6" Type="http://schemas.openxmlformats.org/officeDocument/2006/relationships/image" Target="../media/image120.png"/><Relationship Id="rId7" Type="http://schemas.openxmlformats.org/officeDocument/2006/relationships/image" Target="../media/image1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3.png"/><Relationship Id="rId4" Type="http://schemas.openxmlformats.org/officeDocument/2006/relationships/image" Target="../media/image1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1.png"/><Relationship Id="rId4" Type="http://schemas.openxmlformats.org/officeDocument/2006/relationships/image" Target="../media/image125.png"/><Relationship Id="rId5" Type="http://schemas.openxmlformats.org/officeDocument/2006/relationships/image" Target="../media/image1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2.png"/><Relationship Id="rId4" Type="http://schemas.openxmlformats.org/officeDocument/2006/relationships/image" Target="../media/image1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9.png"/><Relationship Id="rId6" Type="http://schemas.openxmlformats.org/officeDocument/2006/relationships/image" Target="../media/image1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4.png"/><Relationship Id="rId4" Type="http://schemas.openxmlformats.org/officeDocument/2006/relationships/image" Target="../media/image1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2.png"/><Relationship Id="rId4" Type="http://schemas.openxmlformats.org/officeDocument/2006/relationships/image" Target="../media/image146.png"/><Relationship Id="rId5" Type="http://schemas.openxmlformats.org/officeDocument/2006/relationships/image" Target="../media/image1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1.png"/><Relationship Id="rId4" Type="http://schemas.openxmlformats.org/officeDocument/2006/relationships/image" Target="../media/image143.png"/><Relationship Id="rId5" Type="http://schemas.openxmlformats.org/officeDocument/2006/relationships/image" Target="../media/image153.png"/><Relationship Id="rId6" Type="http://schemas.openxmlformats.org/officeDocument/2006/relationships/image" Target="../media/image145.png"/><Relationship Id="rId7" Type="http://schemas.openxmlformats.org/officeDocument/2006/relationships/image" Target="../media/image148.png"/><Relationship Id="rId8" Type="http://schemas.openxmlformats.org/officeDocument/2006/relationships/image" Target="../media/image1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2.png"/><Relationship Id="rId4" Type="http://schemas.openxmlformats.org/officeDocument/2006/relationships/image" Target="../media/image167.png"/><Relationship Id="rId5" Type="http://schemas.openxmlformats.org/officeDocument/2006/relationships/image" Target="../media/image1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9.png"/><Relationship Id="rId4" Type="http://schemas.openxmlformats.org/officeDocument/2006/relationships/image" Target="../media/image18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2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7.png"/><Relationship Id="rId4" Type="http://schemas.openxmlformats.org/officeDocument/2006/relationships/image" Target="../media/image177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59.png"/><Relationship Id="rId8" Type="http://schemas.openxmlformats.org/officeDocument/2006/relationships/image" Target="../media/image1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3.png"/><Relationship Id="rId4" Type="http://schemas.openxmlformats.org/officeDocument/2006/relationships/image" Target="../media/image1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5.png"/><Relationship Id="rId4" Type="http://schemas.openxmlformats.org/officeDocument/2006/relationships/image" Target="../media/image176.png"/><Relationship Id="rId5" Type="http://schemas.openxmlformats.org/officeDocument/2006/relationships/image" Target="../media/image1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9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9.png"/><Relationship Id="rId10" Type="http://schemas.openxmlformats.org/officeDocument/2006/relationships/image" Target="../media/image175.png"/><Relationship Id="rId12" Type="http://schemas.openxmlformats.org/officeDocument/2006/relationships/image" Target="../media/image17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9.png"/><Relationship Id="rId4" Type="http://schemas.openxmlformats.org/officeDocument/2006/relationships/image" Target="../media/image189.png"/><Relationship Id="rId9" Type="http://schemas.openxmlformats.org/officeDocument/2006/relationships/image" Target="../media/image174.png"/><Relationship Id="rId5" Type="http://schemas.openxmlformats.org/officeDocument/2006/relationships/image" Target="../media/image188.png"/><Relationship Id="rId6" Type="http://schemas.openxmlformats.org/officeDocument/2006/relationships/image" Target="../media/image170.png"/><Relationship Id="rId7" Type="http://schemas.openxmlformats.org/officeDocument/2006/relationships/image" Target="../media/image172.png"/><Relationship Id="rId8" Type="http://schemas.openxmlformats.org/officeDocument/2006/relationships/image" Target="../media/image1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0.png"/><Relationship Id="rId4" Type="http://schemas.openxmlformats.org/officeDocument/2006/relationships/image" Target="../media/image186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4.png"/><Relationship Id="rId4" Type="http://schemas.openxmlformats.org/officeDocument/2006/relationships/image" Target="../media/image196.png"/><Relationship Id="rId5" Type="http://schemas.openxmlformats.org/officeDocument/2006/relationships/image" Target="../media/image185.png"/><Relationship Id="rId6" Type="http://schemas.openxmlformats.org/officeDocument/2006/relationships/image" Target="../media/image184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5.png"/><Relationship Id="rId4" Type="http://schemas.openxmlformats.org/officeDocument/2006/relationships/image" Target="../media/image214.png"/><Relationship Id="rId5" Type="http://schemas.openxmlformats.org/officeDocument/2006/relationships/image" Target="../media/image195.png"/><Relationship Id="rId6" Type="http://schemas.openxmlformats.org/officeDocument/2006/relationships/image" Target="../media/image1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5.png"/><Relationship Id="rId4" Type="http://schemas.openxmlformats.org/officeDocument/2006/relationships/image" Target="../media/image203.png"/><Relationship Id="rId5" Type="http://schemas.openxmlformats.org/officeDocument/2006/relationships/image" Target="../media/image205.png"/><Relationship Id="rId6" Type="http://schemas.openxmlformats.org/officeDocument/2006/relationships/image" Target="../media/image215.png"/><Relationship Id="rId7" Type="http://schemas.openxmlformats.org/officeDocument/2006/relationships/image" Target="../media/image20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4.png"/><Relationship Id="rId4" Type="http://schemas.openxmlformats.org/officeDocument/2006/relationships/image" Target="../media/image199.png"/><Relationship Id="rId9" Type="http://schemas.openxmlformats.org/officeDocument/2006/relationships/image" Target="../media/image206.png"/><Relationship Id="rId5" Type="http://schemas.openxmlformats.org/officeDocument/2006/relationships/image" Target="../media/image201.png"/><Relationship Id="rId6" Type="http://schemas.openxmlformats.org/officeDocument/2006/relationships/image" Target="../media/image197.png"/><Relationship Id="rId7" Type="http://schemas.openxmlformats.org/officeDocument/2006/relationships/image" Target="../media/image213.png"/><Relationship Id="rId8" Type="http://schemas.openxmlformats.org/officeDocument/2006/relationships/image" Target="../media/image19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7.png"/><Relationship Id="rId4" Type="http://schemas.openxmlformats.org/officeDocument/2006/relationships/image" Target="../media/image20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30.png"/><Relationship Id="rId4" Type="http://schemas.openxmlformats.org/officeDocument/2006/relationships/image" Target="../media/image209.png"/><Relationship Id="rId9" Type="http://schemas.openxmlformats.org/officeDocument/2006/relationships/image" Target="../media/image226.png"/><Relationship Id="rId5" Type="http://schemas.openxmlformats.org/officeDocument/2006/relationships/image" Target="../media/image210.png"/><Relationship Id="rId6" Type="http://schemas.openxmlformats.org/officeDocument/2006/relationships/image" Target="../media/image208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30.png"/><Relationship Id="rId4" Type="http://schemas.openxmlformats.org/officeDocument/2006/relationships/image" Target="../media/image223.png"/><Relationship Id="rId9" Type="http://schemas.openxmlformats.org/officeDocument/2006/relationships/image" Target="../media/image221.png"/><Relationship Id="rId5" Type="http://schemas.openxmlformats.org/officeDocument/2006/relationships/image" Target="../media/image217.png"/><Relationship Id="rId6" Type="http://schemas.openxmlformats.org/officeDocument/2006/relationships/image" Target="../media/image216.png"/><Relationship Id="rId7" Type="http://schemas.openxmlformats.org/officeDocument/2006/relationships/image" Target="../media/image219.png"/><Relationship Id="rId8" Type="http://schemas.openxmlformats.org/officeDocument/2006/relationships/image" Target="../media/image2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8.png"/><Relationship Id="rId4" Type="http://schemas.openxmlformats.org/officeDocument/2006/relationships/image" Target="../media/image220.png"/><Relationship Id="rId5" Type="http://schemas.openxmlformats.org/officeDocument/2006/relationships/image" Target="../media/image22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"/>
          <p:cNvSpPr txBox="1"/>
          <p:nvPr/>
        </p:nvSpPr>
        <p:spPr>
          <a:xfrm>
            <a:off x="9968948" y="4328622"/>
            <a:ext cx="724465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IoT기획팀</a:t>
            </a:r>
            <a:endParaRPr b="1" i="0" sz="12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1"/>
          <p:cNvSpPr/>
          <p:nvPr/>
        </p:nvSpPr>
        <p:spPr>
          <a:xfrm>
            <a:off x="10508500" y="4208951"/>
            <a:ext cx="184913" cy="45719"/>
          </a:xfrm>
          <a:prstGeom prst="rect">
            <a:avLst/>
          </a:prstGeom>
          <a:solidFill>
            <a:srgbClr val="6EA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1"/>
          <p:cNvSpPr txBox="1"/>
          <p:nvPr/>
        </p:nvSpPr>
        <p:spPr>
          <a:xfrm>
            <a:off x="9336813" y="3677626"/>
            <a:ext cx="135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</a:t>
            </a: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r>
            <a:endParaRPr b="1" i="0" sz="12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</a:t>
            </a: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5-06-17</a:t>
            </a:r>
            <a:endParaRPr b="1" sz="12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1"/>
          <p:cNvSpPr/>
          <p:nvPr/>
        </p:nvSpPr>
        <p:spPr>
          <a:xfrm>
            <a:off x="10508500" y="3557955"/>
            <a:ext cx="184913" cy="45719"/>
          </a:xfrm>
          <a:prstGeom prst="rect">
            <a:avLst/>
          </a:prstGeom>
          <a:solidFill>
            <a:srgbClr val="6EAA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1"/>
          <p:cNvSpPr txBox="1"/>
          <p:nvPr>
            <p:ph idx="1" type="body"/>
          </p:nvPr>
        </p:nvSpPr>
        <p:spPr>
          <a:xfrm>
            <a:off x="496957" y="1605700"/>
            <a:ext cx="10171143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08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561"/>
              <a:buNone/>
            </a:pPr>
            <a:r>
              <a:rPr lang="ko-KR"/>
              <a:t>IoCare App Device 정수기 화면설계서</a:t>
            </a:r>
            <a:endParaRPr/>
          </a:p>
        </p:txBody>
      </p:sp>
      <p:sp>
        <p:nvSpPr>
          <p:cNvPr id="634" name="Google Shape;634;p1"/>
          <p:cNvSpPr txBox="1"/>
          <p:nvPr>
            <p:ph idx="2" type="body"/>
          </p:nvPr>
        </p:nvSpPr>
        <p:spPr>
          <a:xfrm>
            <a:off x="4168347" y="2604182"/>
            <a:ext cx="6516129" cy="43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508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ko-KR"/>
              <a:t>IoT기획팀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948" y="984223"/>
            <a:ext cx="2387368" cy="5039999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6" name="Google Shape;736;p14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/>
              <a:t>DE&gt;정수기홈_NF</a:t>
            </a:r>
            <a:r>
              <a:rPr lang="ko-KR"/>
              <a:t>C/IOS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737" name="Google Shape;737;p14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Dev_7_1_0_1_0_pag</a:t>
            </a:r>
            <a:endParaRPr/>
          </a:p>
        </p:txBody>
      </p:sp>
      <p:sp>
        <p:nvSpPr>
          <p:cNvPr id="738" name="Google Shape;738;p14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DE&gt;정수기홈_NFC/IOS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739" name="Google Shape;739;p14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740" name="Google Shape;740;p14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DE&gt;정수기홈_NFC/IOS 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IOS 디바이스의 경우 NFC 태깅 APP에서 지원하지 않는 관계로 당일 물 사용량 노출 </a:t>
                      </a:r>
                      <a:r>
                        <a:rPr lang="ko-KR" sz="800"/>
                        <a:t>영역 비노출 처리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1392" y="2414221"/>
            <a:ext cx="1710000" cy="3610001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7" name="Google Shape;747;p15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DE&gt;정수기홈_NFC/Android_태깅이력유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748" name="Google Shape;748;p15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Dev_7_1_0_2_0_pag</a:t>
            </a:r>
            <a:endParaRPr/>
          </a:p>
        </p:txBody>
      </p:sp>
      <p:sp>
        <p:nvSpPr>
          <p:cNvPr id="749" name="Google Shape;749;p15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DE&gt;정수기홈_NFC/Android_태깅이력유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750" name="Google Shape;750;p15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751" name="Google Shape;751;p15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4"/>
                            </a:ext>
                          </a:extLst>
                        </a:rPr>
                        <a:t>DE&gt;정수기홈_NFC/Android_태깅이력유</a:t>
                      </a:r>
                      <a:endParaRPr b="1" sz="800" u="none" cap="none" strike="noStrike">
                        <a:extLst>
                          <a:ext uri="http://customooxmlschemas.google.com/">
                            <go:slidesCustomData xmlns:go="http://customooxmlschemas.google.com/" textRoundtripDataId="5"/>
                          </a:ext>
                        </a:extLs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6"/>
                            </a:ext>
                          </a:extLst>
                        </a:rPr>
                        <a:t>DE&gt;정수기홈_NFC/Android_태깅이력무</a:t>
                      </a:r>
                      <a:endParaRPr b="1" sz="800" u="none" cap="none" strike="noStrike">
                        <a:extLst>
                          <a:ext uri="http://customooxmlschemas.google.com/">
                            <go:slidesCustomData xmlns:go="http://customooxmlschemas.google.com/" textRoundtripDataId="7"/>
                          </a:ext>
                        </a:extLs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extLst>
                            <a:ext uri="http://customooxmlschemas.google.com/">
                              <go:slidesCustomData xmlns:go="http://customooxmlschemas.google.com/" textRoundtripDataId="8"/>
                            </a:ext>
                          </a:extLst>
                        </a:rPr>
                        <a:t>AOS 모델 태깅 이력 유무에 따른 화면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[NFC/Android_태깅이력]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오늘 물 사용량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날짜(오늘)의 0시 이후부터 가장 최근 업데이트된 물 사용량의 합.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용량표기 : N ml or N oz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태깅 이력이 없는 경우 ‘업데이트 필요’ 표기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업데이트 btn : NFC On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tap 시, </a:t>
                      </a: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[DE&gt;정수기홈_NFC/Android_태깅_업데이트] </a:t>
                      </a: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풀팝업 호출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업데이트 안내 텍스트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52" name="Google Shape;752;p15"/>
          <p:cNvSpPr txBox="1"/>
          <p:nvPr/>
        </p:nvSpPr>
        <p:spPr>
          <a:xfrm>
            <a:off x="3066755" y="2133272"/>
            <a:ext cx="20941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당일 NFC 태깅 이력 있는 경우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0894" y="2414221"/>
            <a:ext cx="1710000" cy="3610001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4" name="Google Shape;754;p15"/>
          <p:cNvSpPr txBox="1"/>
          <p:nvPr/>
        </p:nvSpPr>
        <p:spPr>
          <a:xfrm>
            <a:off x="5077119" y="2133272"/>
            <a:ext cx="20941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당일 NFC 태깅 이력 없는 경우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5"/>
          <p:cNvSpPr/>
          <p:nvPr/>
        </p:nvSpPr>
        <p:spPr>
          <a:xfrm>
            <a:off x="3553051" y="305836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5"/>
          <p:cNvSpPr/>
          <p:nvPr/>
        </p:nvSpPr>
        <p:spPr>
          <a:xfrm>
            <a:off x="5628474" y="3025904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5"/>
          <p:cNvSpPr/>
          <p:nvPr/>
        </p:nvSpPr>
        <p:spPr>
          <a:xfrm>
            <a:off x="3553051" y="510487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5"/>
          <p:cNvSpPr/>
          <p:nvPr/>
        </p:nvSpPr>
        <p:spPr>
          <a:xfrm>
            <a:off x="3131392" y="533347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5"/>
          <p:cNvSpPr txBox="1"/>
          <p:nvPr/>
        </p:nvSpPr>
        <p:spPr>
          <a:xfrm>
            <a:off x="3034671" y="1792918"/>
            <a:ext cx="209413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NFC - Android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0" name="Google Shape;76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948" y="984223"/>
            <a:ext cx="2387367" cy="5039999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1439" y="1568353"/>
            <a:ext cx="1710000" cy="36100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7" name="Google Shape;7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144" y="1568353"/>
            <a:ext cx="1710000" cy="36100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8" name="Google Shape;76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359" y="1568353"/>
            <a:ext cx="1710000" cy="3610001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9" name="Google Shape;769;p17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DE&gt;정수기홈_NFC/Android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770" name="Google Shape;770;p17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-</a:t>
            </a:r>
            <a:endParaRPr/>
          </a:p>
        </p:txBody>
      </p:sp>
      <p:sp>
        <p:nvSpPr>
          <p:cNvPr id="771" name="Google Shape;771;p17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-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772" name="Google Shape;772;p17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773" name="Google Shape;773;p17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DE&gt;정수기홈_NFC/Android_태깅_업데이트</a:t>
                      </a:r>
                      <a:endParaRPr b="1"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NFC/Android 태깅 후 ‘Update btn’ tap 시 호출되는 풀 팝업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진행 단계에 따라 노출 문구 상이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[NFC/Android_태깅_업데이트준비중]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1-1</a:t>
                      </a:r>
                      <a:r>
                        <a:rPr lang="ko-KR" sz="800" u="none" cap="none" strike="noStrike"/>
                        <a:t> 태깅 진행 상황 로딩 아이콘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준비 시, </a:t>
                      </a:r>
                      <a:r>
                        <a:rPr b="0" lang="ko-KR" sz="800" u="none" cap="none" strike="noStrike"/>
                        <a:t>[DE&gt;정수기홈_NFC/Android_태깅_업데이트준비중] </a:t>
                      </a:r>
                      <a:r>
                        <a:rPr lang="ko-KR" sz="800" u="none" cap="none" strike="noStrike"/>
                        <a:t>화면 참고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완료 시, </a:t>
                      </a:r>
                      <a:r>
                        <a:rPr b="0" lang="ko-KR" sz="800" u="none" cap="none" strike="noStrike"/>
                        <a:t>[DE&gt;정수기홈_NFC/Android_태깅_업데이트완료] </a:t>
                      </a:r>
                      <a:r>
                        <a:rPr lang="ko-KR" sz="800" u="none" cap="none" strike="noStrike"/>
                        <a:t>화면 참고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실패 시, </a:t>
                      </a:r>
                      <a:r>
                        <a:rPr b="0" lang="ko-KR" sz="800" u="none" cap="none" strike="noStrike"/>
                        <a:t>[DE&gt;정수기홈_NFC/Android_태깅_업데이트실패] </a:t>
                      </a:r>
                      <a:r>
                        <a:rPr lang="ko-KR" sz="800" u="none" cap="none" strike="noStrike"/>
                        <a:t>화면 참고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1-2</a:t>
                      </a:r>
                      <a:r>
                        <a:rPr lang="ko-KR" sz="800" u="none" cap="none" strike="noStrike"/>
                        <a:t> 본문 타이틀 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준비 시, ‘데이터 업데이트 준비 중’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완료 시, ‘데이터 업데이트 완료’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실패 시, ‘데이터 업데이트 실패.’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1-3</a:t>
                      </a:r>
                      <a:r>
                        <a:rPr lang="ko-KR" sz="800" u="none" cap="none" strike="noStrike"/>
                        <a:t> 보조 타이틀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준비 시, 화면 참고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완료 시, 사용량이 있는 경우 ‘정수기 사용량 업데이트 정보를 확인하세요.’ 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완료 시, 사용량이 없는 경우 ‘가져올 물 사용량이 없습니다.’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실패 시, 화면 참고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1-4</a:t>
                      </a:r>
                      <a:r>
                        <a:rPr lang="ko-KR" sz="800" u="none" cap="none" strike="noStrike"/>
                        <a:t> 버튼 영역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준비 시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-업데이트 취소 btn : tap 시, 데이터 업데이트 중 페이지 닫힘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완료 시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-확인 btn : tap 시, 페이지 닫힘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실패 시, 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-확인 btn : tap 시, 페이지 닫힘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-재시도 btn : tap 시, [DE&gt;정수기홈&gt;제품제어_NFC/AOS_태깅업데이트_준비중] 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페이지로 이동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74" name="Google Shape;774;p17"/>
          <p:cNvSpPr/>
          <p:nvPr/>
        </p:nvSpPr>
        <p:spPr>
          <a:xfrm>
            <a:off x="880236" y="2386305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17"/>
          <p:cNvSpPr/>
          <p:nvPr/>
        </p:nvSpPr>
        <p:spPr>
          <a:xfrm>
            <a:off x="467023" y="330643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7"/>
          <p:cNvSpPr/>
          <p:nvPr/>
        </p:nvSpPr>
        <p:spPr>
          <a:xfrm>
            <a:off x="467023" y="3484881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7"/>
          <p:cNvSpPr/>
          <p:nvPr/>
        </p:nvSpPr>
        <p:spPr>
          <a:xfrm>
            <a:off x="880236" y="376442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8" name="Google Shape;778;p17"/>
          <p:cNvGrpSpPr/>
          <p:nvPr/>
        </p:nvGrpSpPr>
        <p:grpSpPr>
          <a:xfrm>
            <a:off x="451359" y="984224"/>
            <a:ext cx="1710001" cy="461665"/>
            <a:chOff x="337059" y="1039871"/>
            <a:chExt cx="1710001" cy="461665"/>
          </a:xfrm>
        </p:grpSpPr>
        <p:sp>
          <p:nvSpPr>
            <p:cNvPr id="779" name="Google Shape;779;p17"/>
            <p:cNvSpPr txBox="1"/>
            <p:nvPr/>
          </p:nvSpPr>
          <p:spPr>
            <a:xfrm>
              <a:off x="337059" y="1316870"/>
              <a:ext cx="1710001" cy="18466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b="0" i="0" lang="ko-KR" sz="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Dev_7_1_0_3_1_lay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7"/>
            <p:cNvSpPr txBox="1"/>
            <p:nvPr/>
          </p:nvSpPr>
          <p:spPr>
            <a:xfrm>
              <a:off x="337059" y="1039871"/>
              <a:ext cx="1710001" cy="276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b="0" i="0" lang="ko-KR" sz="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DE&gt;정수기홈_NFC/Android_태깅_업데이트_준비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1" name="Google Shape;781;p17"/>
          <p:cNvGrpSpPr/>
          <p:nvPr/>
        </p:nvGrpSpPr>
        <p:grpSpPr>
          <a:xfrm>
            <a:off x="2336143" y="984224"/>
            <a:ext cx="1710001" cy="461665"/>
            <a:chOff x="2221843" y="1039871"/>
            <a:chExt cx="1710001" cy="461665"/>
          </a:xfrm>
        </p:grpSpPr>
        <p:sp>
          <p:nvSpPr>
            <p:cNvPr id="782" name="Google Shape;782;p17"/>
            <p:cNvSpPr txBox="1"/>
            <p:nvPr/>
          </p:nvSpPr>
          <p:spPr>
            <a:xfrm>
              <a:off x="2221843" y="1316870"/>
              <a:ext cx="1710001" cy="18466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b="0" i="0" lang="ko-KR" sz="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Dev_7_1_0_3_2_lay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7"/>
            <p:cNvSpPr txBox="1"/>
            <p:nvPr/>
          </p:nvSpPr>
          <p:spPr>
            <a:xfrm>
              <a:off x="2221843" y="1039871"/>
              <a:ext cx="1710001" cy="276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b="0" i="0" lang="ko-KR" sz="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DE&gt;정수기홈_NFC/Android_태깅_업데이트_완료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17"/>
          <p:cNvGrpSpPr/>
          <p:nvPr/>
        </p:nvGrpSpPr>
        <p:grpSpPr>
          <a:xfrm>
            <a:off x="4227147" y="984224"/>
            <a:ext cx="1710001" cy="461665"/>
            <a:chOff x="2221843" y="1039871"/>
            <a:chExt cx="1710001" cy="461665"/>
          </a:xfrm>
        </p:grpSpPr>
        <p:sp>
          <p:nvSpPr>
            <p:cNvPr id="785" name="Google Shape;785;p17"/>
            <p:cNvSpPr txBox="1"/>
            <p:nvPr/>
          </p:nvSpPr>
          <p:spPr>
            <a:xfrm>
              <a:off x="2221843" y="1316870"/>
              <a:ext cx="1710001" cy="184666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b="0" i="0" lang="ko-KR" sz="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Dev_7_1_0_3_3_lay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7"/>
            <p:cNvSpPr txBox="1"/>
            <p:nvPr/>
          </p:nvSpPr>
          <p:spPr>
            <a:xfrm>
              <a:off x="2221843" y="1039871"/>
              <a:ext cx="1710001" cy="2769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b="0" i="0" lang="ko-KR" sz="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DE&gt;정수기홈_NFC/Android_태깅_업데이트_실패</a:t>
              </a:r>
              <a:endPara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8"/>
          <p:cNvSpPr txBox="1"/>
          <p:nvPr>
            <p:ph type="ctrTitle"/>
          </p:nvPr>
        </p:nvSpPr>
        <p:spPr>
          <a:xfrm>
            <a:off x="515104" y="2308194"/>
            <a:ext cx="11079395" cy="777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/>
              <a:t>2. 정수기 제품제어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5"/>
          <p:cNvPicPr preferRelativeResize="0"/>
          <p:nvPr/>
        </p:nvPicPr>
        <p:blipFill rotWithShape="1">
          <a:blip r:embed="rId3">
            <a:alphaModFix/>
          </a:blip>
          <a:srcRect b="46435" l="0" r="0" t="0"/>
          <a:stretch/>
        </p:blipFill>
        <p:spPr>
          <a:xfrm>
            <a:off x="337700" y="977800"/>
            <a:ext cx="1705950" cy="51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575" y="2294850"/>
            <a:ext cx="1897044" cy="8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075" y="977800"/>
            <a:ext cx="1201000" cy="549032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5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801" name="Google Shape;801;p75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802" name="Google Shape;802;p75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803" name="Google Shape;803;p75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804" name="Google Shape;804;p75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[컨트롤모듈_기능조작]</a:t>
                      </a:r>
                      <a:r>
                        <a:rPr lang="ko-KR" sz="800" u="none" cap="none" strike="noStrike"/>
                        <a:t> 제품을 제어하는 기능과 옵션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/>
                        <a:t>제어 화면 내 [컨트롤모듈]노출 기준은 좌측 순서 참고</a:t>
                      </a:r>
                      <a:endParaRPr sz="800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네트워크 연결 모델의 경우, 제품 제어 항목은 값을 실시간 업데이트함.(웹소켓)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/>
                        <a:t>옵션값의 하위 세부값은 제품에 설정된 최신 값을 유지.</a:t>
                      </a:r>
                      <a:endParaRPr sz="800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Default : 제품에 설정된 디폴트 값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해당 옵션을 지원하는 제품의 경우, 해당 컨트롤 노출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모델별 제어 기능 지원 여부는 모델별 기능정의서 참고.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컨트롤 모듈별 Tooltip 내용은 </a:t>
                      </a:r>
                      <a:r>
                        <a:rPr b="1" lang="ko-KR" sz="800" u="none" cap="none" strike="noStrike"/>
                        <a:t>[DE_정수기홈_제품제어_툴팁]</a:t>
                      </a:r>
                      <a:r>
                        <a:rPr lang="ko-KR" sz="800" u="none" cap="none" strike="noStrike"/>
                        <a:t> 가이드 참고.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[기능조작_냉수_기본형]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1-1</a:t>
                      </a:r>
                      <a:r>
                        <a:rPr lang="ko-KR" sz="800" u="none" cap="none" strike="noStrike"/>
                        <a:t> On/Off 토글 : 제품의 냉수 출수 여부 설정. 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On시, 냉수 출수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Off시, 제품에서 냉수 선택 후 출수 시, 정수가 출수됨.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[기능조작_냉수_냉수온도 지원]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000FF"/>
                          </a:solidFill>
                        </a:rPr>
                        <a:t>2-1</a:t>
                      </a:r>
                      <a:r>
                        <a:rPr lang="ko-KR" sz="800" u="none" cap="none" strike="noStrike">
                          <a:solidFill>
                            <a:srgbClr val="0000FF"/>
                          </a:solidFill>
                        </a:rPr>
                        <a:t> 냉수 온도 btn : 냉수 온도 강/약 선택</a:t>
                      </a:r>
                      <a:endParaRPr b="1" i="0" sz="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[기능조작_온수_기본형]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3-1</a:t>
                      </a:r>
                      <a:r>
                        <a:rPr lang="ko-KR" sz="800" u="none" cap="none" strike="noStrike"/>
                        <a:t> On/Off 토글 : 제품의 온수 출수 여부 설정. 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On시, 온수 출수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Off시, 제품에서 온수 선택 후 출수 시, 정수가 출수됨.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[기능조작_온수_초고온수 지원]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제품별 초고온수 옵션 제공 여부 상이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4-1</a:t>
                      </a:r>
                      <a:r>
                        <a:rPr lang="ko-KR" sz="800" u="none" cap="none" strike="noStrike"/>
                        <a:t> On/Off 토글 : 제품의 초고온수 출수 여부 설정. 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On시, 제품의 온수 온도 설정값 중 100도 선택값이 활성화 됨.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05" name="Google Shape;805;p75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기능조작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6" name="Google Shape;806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2621" y="4244262"/>
            <a:ext cx="1945125" cy="812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5421" y="3465556"/>
            <a:ext cx="1940819" cy="40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35421" y="1497679"/>
            <a:ext cx="1928310" cy="39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0784" y="3465556"/>
            <a:ext cx="1940819" cy="40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47959" y="1496575"/>
            <a:ext cx="1933642" cy="40087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5"/>
          <p:cNvSpPr/>
          <p:nvPr/>
        </p:nvSpPr>
        <p:spPr>
          <a:xfrm>
            <a:off x="7647819" y="1564776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75"/>
          <p:cNvSpPr/>
          <p:nvPr/>
        </p:nvSpPr>
        <p:spPr>
          <a:xfrm>
            <a:off x="4276571" y="269794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75"/>
          <p:cNvSpPr/>
          <p:nvPr/>
        </p:nvSpPr>
        <p:spPr>
          <a:xfrm>
            <a:off x="7660345" y="3546175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5"/>
          <p:cNvSpPr/>
          <p:nvPr/>
        </p:nvSpPr>
        <p:spPr>
          <a:xfrm>
            <a:off x="5582960" y="474393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5"/>
          <p:cNvSpPr txBox="1"/>
          <p:nvPr/>
        </p:nvSpPr>
        <p:spPr>
          <a:xfrm>
            <a:off x="4241284" y="1296732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기능조작_냉수_기본형_on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5"/>
          <p:cNvSpPr txBox="1"/>
          <p:nvPr/>
        </p:nvSpPr>
        <p:spPr>
          <a:xfrm>
            <a:off x="6342310" y="1296732"/>
            <a:ext cx="19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기능조작_냉수_기본형_off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75"/>
          <p:cNvSpPr/>
          <p:nvPr/>
        </p:nvSpPr>
        <p:spPr>
          <a:xfrm>
            <a:off x="5570881" y="1564776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75"/>
          <p:cNvSpPr/>
          <p:nvPr/>
        </p:nvSpPr>
        <p:spPr>
          <a:xfrm>
            <a:off x="5570881" y="3546175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75"/>
          <p:cNvSpPr txBox="1"/>
          <p:nvPr/>
        </p:nvSpPr>
        <p:spPr>
          <a:xfrm>
            <a:off x="4241284" y="2078299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기능조작_냉수_</a:t>
            </a:r>
            <a:r>
              <a:rPr lang="ko-KR" sz="600"/>
              <a:t>냉수</a:t>
            </a: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온도 지원_on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75"/>
          <p:cNvSpPr txBox="1"/>
          <p:nvPr/>
        </p:nvSpPr>
        <p:spPr>
          <a:xfrm>
            <a:off x="4241284" y="3276607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기능조작_온수_기본형_on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75"/>
          <p:cNvSpPr txBox="1"/>
          <p:nvPr/>
        </p:nvSpPr>
        <p:spPr>
          <a:xfrm>
            <a:off x="6342310" y="3276607"/>
            <a:ext cx="19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기능조작_온수_기본형_off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75"/>
          <p:cNvSpPr txBox="1"/>
          <p:nvPr/>
        </p:nvSpPr>
        <p:spPr>
          <a:xfrm>
            <a:off x="4241284" y="4042969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기능조작_온수_초고온수 지원_on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75"/>
          <p:cNvSpPr txBox="1"/>
          <p:nvPr/>
        </p:nvSpPr>
        <p:spPr>
          <a:xfrm>
            <a:off x="4241284" y="97780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모듈_기능조작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p75"/>
          <p:cNvGrpSpPr/>
          <p:nvPr/>
        </p:nvGrpSpPr>
        <p:grpSpPr>
          <a:xfrm>
            <a:off x="337840" y="5981379"/>
            <a:ext cx="1706013" cy="215452"/>
            <a:chOff x="427948" y="4166877"/>
            <a:chExt cx="2387368" cy="301500"/>
          </a:xfrm>
        </p:grpSpPr>
        <p:grpSp>
          <p:nvGrpSpPr>
            <p:cNvPr id="825" name="Google Shape;825;p75"/>
            <p:cNvGrpSpPr/>
            <p:nvPr/>
          </p:nvGrpSpPr>
          <p:grpSpPr>
            <a:xfrm>
              <a:off x="427948" y="4182211"/>
              <a:ext cx="2387368" cy="256884"/>
              <a:chOff x="3664503" y="6049239"/>
              <a:chExt cx="2193768" cy="210526"/>
            </a:xfrm>
          </p:grpSpPr>
          <p:sp>
            <p:nvSpPr>
              <p:cNvPr id="826" name="Google Shape;826;p75"/>
              <p:cNvSpPr/>
              <p:nvPr/>
            </p:nvSpPr>
            <p:spPr>
              <a:xfrm>
                <a:off x="3664503" y="6049239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827" name="Google Shape;827;p75"/>
              <p:cNvSpPr/>
              <p:nvPr/>
            </p:nvSpPr>
            <p:spPr>
              <a:xfrm>
                <a:off x="4202510" y="6061986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828" name="Google Shape;828;p75"/>
              <p:cNvSpPr/>
              <p:nvPr/>
            </p:nvSpPr>
            <p:spPr>
              <a:xfrm>
                <a:off x="4747965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829" name="Google Shape;829;p75"/>
              <p:cNvSpPr/>
              <p:nvPr/>
            </p:nvSpPr>
            <p:spPr>
              <a:xfrm>
                <a:off x="5303118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830" name="Google Shape;830;p75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6"/>
          <p:cNvSpPr txBox="1"/>
          <p:nvPr/>
        </p:nvSpPr>
        <p:spPr>
          <a:xfrm>
            <a:off x="5958200" y="3649100"/>
            <a:ext cx="17823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기능조작_온수_온수온도순서 지원_오름차순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7" name="Google Shape;8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925" y="2460200"/>
            <a:ext cx="1782300" cy="120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00" y="1234400"/>
            <a:ext cx="1706049" cy="47644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9" name="Google Shape;839;p76"/>
          <p:cNvGraphicFramePr/>
          <p:nvPr/>
        </p:nvGraphicFramePr>
        <p:xfrm>
          <a:off x="12060508" y="3514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438700"/>
                <a:gridCol w="2327600"/>
              </a:tblGrid>
              <a:tr h="203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6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6-3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온도순서 설정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내림차순 / 오름차순 옵션 제공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선택값에 따라 ‘시작하는 온수 온도 선택 영역’ 정렬 순서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지원하는 온수 옵션에 대한 위치 고정, 내림차순/오름차순 정렬에 따라 ‘시작온수’ 값 이동.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오름차순/내림차순 정렬에 따라 선택된 ‘시작용량’ 값 이동될 수 있음.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내림차순 tap시,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[기능조작_온수_온도지원_웨스턴_on_내림]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6-4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온도 순서/내림차순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tap시, [기능조작_온수_온수온도순서 지원_내림차순] 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6-5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온수 설정 변경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사용자가 세팅된 온수 온도를 변경할 수 있는 제품만 해당 btn 노출.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tap시, DE&gt;정수기홈&gt;제품제어_컨트롤용량_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p온수설정변경] 레이어팝업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6-6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설정 온수 온도 표시 영역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• 시작 온수 선택을 지원하지 않는 모델에서 설정된 </a:t>
                      </a:r>
                      <a:br>
                        <a:rPr lang="ko-KR" sz="800">
                          <a:solidFill>
                            <a:srgbClr val="0303FF"/>
                          </a:solidFill>
                        </a:rPr>
                      </a:b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  온수 옵션값을 노출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• [DE&gt;정수기홈&gt;제품제어_컨트롤_용량_p온수</a:t>
                      </a:r>
                      <a:br>
                        <a:rPr lang="ko-KR" sz="800">
                          <a:solidFill>
                            <a:srgbClr val="0303FF"/>
                          </a:solidFill>
                        </a:rPr>
                      </a:b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  설정변경] 팝업에서 선택한 온도를 노출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40" name="Google Shape;840;p76"/>
          <p:cNvSpPr txBox="1"/>
          <p:nvPr/>
        </p:nvSpPr>
        <p:spPr>
          <a:xfrm>
            <a:off x="2402454" y="3693564"/>
            <a:ext cx="19335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기능조작_온수_온수온도순서 지원_오름차순_온수on/off 없음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6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842" name="Google Shape;842;p76"/>
          <p:cNvSpPr txBox="1"/>
          <p:nvPr/>
        </p:nvSpPr>
        <p:spPr>
          <a:xfrm>
            <a:off x="4204775" y="3693575"/>
            <a:ext cx="17823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기능조작_온수_온수온도순서 지원_내림차순_온수on/off 없음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76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844" name="Google Shape;844;p76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845" name="Google Shape;845;p76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846" name="Google Shape;846;p76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5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[기능조작_시작온수 지원]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제품별 시작온수 옵션 제공 여부 상이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옵션 갯수별 예시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50" lvl="0" marL="17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4개 옵션 값 제공하는 경우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50" lvl="0" marL="26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•"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[기능조작_시작온수 지원_4개 옵션]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50" lvl="0" marL="17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3개 옵션 값 제공하는 경우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50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Char char="•"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[기능조작_시작온수 지원_3개 옵션]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온수 타이틀 단위: 온수 (℃) / 온수 (℉)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99" lvl="0" marL="107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제품별로 제공하는 옵션 온도 단위(섭씨(°C)/화씨(°F))를 타이틀에 적용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99" lvl="0" marL="107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3개 옵션 값 제공하는 경우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36525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예시) 제공하는 온수 옵션이 45℃, 70℃, 85℃ 인 경우, 타이틀 명칭: 온수 (℃)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36525" lvl="0" marL="26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예시) 제공하는 온수 옵션이 100℉, 150℉, 185℉ 인 경우, 타이틀 명칭: 온수 (℉)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5-1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시작하는 온수 온도 선택 영역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제품별 제공하는 선택 온수 옵션 중 시작온수 온도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선택된 값 하단에 ‘시작온수' 텍스트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최초 설정 후 재진입시 마지막으로 설정된 값 노출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6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[기능조작_온수_온수온도순서 지원]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제품별 온수온도순서, 온수 on/off 제공 여부 상이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온수 on/off 미제공 예시 화면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[기능조작_온수온도순서지원_오름차순_온수on/</a:t>
                      </a:r>
                      <a:br>
                        <a:rPr b="1"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     off 없음]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[기능조작_온수온도순서 지원_내림차순_온수on/</a:t>
                      </a:r>
                      <a:br>
                        <a:rPr b="1"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     off 없음]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온수 타이틀 단위: 온수 (℃) / 온수 (℉)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제품별로 제공하는 옵션 온도 단위(섭씨(°C)/화씨(°F))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를 타이틀에 적용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예시) 제공하는 온수 옵션이 45℃, 70℃, 85℃ 인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경우, 타이틀 명칭: 온수 (℃)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예시) 제공하는 온수 옵션이 100℉, 150℉, 185℉ 인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경우, 타이틀 명칭: 온수 (℉)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6-1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On/Off 토글 : 제품의 온수 출수 여부 설정.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On시, 온수 출수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Off시, 제품에서 온수 선택 후, 출수 시, 정수가 출수됨.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6-2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시작하는 온수 온도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제품별 제공하는 선택 온수 옵션 중 시작온수 온도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선택된 값 하단에 ‘시작온수' 텍스트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최초 설정 후 재진입시 마지막으로 설정된 값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시작 온수를 지원하지 않는 모델은 설정된 온수 옵션값을 노출하나, 선택 상태 및 ‘시작 온수’ 텍스트 미노출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47" name="Google Shape;847;p76"/>
          <p:cNvSpPr txBox="1"/>
          <p:nvPr/>
        </p:nvSpPr>
        <p:spPr>
          <a:xfrm>
            <a:off x="2303434" y="1292367"/>
            <a:ext cx="19335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지원_오름차순기능조작_온수_시작온수 지원_4개 옵션</a:t>
            </a:r>
            <a:endParaRPr sz="600"/>
          </a:p>
        </p:txBody>
      </p:sp>
      <p:sp>
        <p:nvSpPr>
          <p:cNvPr id="848" name="Google Shape;848;p76"/>
          <p:cNvSpPr txBox="1"/>
          <p:nvPr/>
        </p:nvSpPr>
        <p:spPr>
          <a:xfrm>
            <a:off x="4361104" y="1292367"/>
            <a:ext cx="19647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기능조작_온수_시작온수 지원_3개 옵션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6"/>
          <p:cNvSpPr txBox="1"/>
          <p:nvPr/>
        </p:nvSpPr>
        <p:spPr>
          <a:xfrm>
            <a:off x="2303434" y="2275394"/>
            <a:ext cx="19335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기능조작_온수_온수온도순서 지원_오름차순</a:t>
            </a:r>
            <a:endParaRPr sz="600"/>
          </a:p>
        </p:txBody>
      </p:sp>
      <p:sp>
        <p:nvSpPr>
          <p:cNvPr id="850" name="Google Shape;850;p76"/>
          <p:cNvSpPr txBox="1"/>
          <p:nvPr/>
        </p:nvSpPr>
        <p:spPr>
          <a:xfrm>
            <a:off x="4236934" y="2275389"/>
            <a:ext cx="19335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기능조작_온수_온수온도순서 지원_내림차순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6"/>
          <p:cNvSpPr txBox="1"/>
          <p:nvPr/>
        </p:nvSpPr>
        <p:spPr>
          <a:xfrm>
            <a:off x="2303434" y="97780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모듈_기능조작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450" y="1477175"/>
            <a:ext cx="1718538" cy="7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6925" y="1477175"/>
            <a:ext cx="1782400" cy="8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6"/>
          <p:cNvSpPr txBox="1"/>
          <p:nvPr/>
        </p:nvSpPr>
        <p:spPr>
          <a:xfrm>
            <a:off x="6165184" y="2275394"/>
            <a:ext cx="19335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기능조작_온수_온수온도순서 지원_off</a:t>
            </a:r>
            <a:endParaRPr sz="600"/>
          </a:p>
        </p:txBody>
      </p:sp>
      <p:pic>
        <p:nvPicPr>
          <p:cNvPr id="855" name="Google Shape;855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2450" y="3926000"/>
            <a:ext cx="3515824" cy="1166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p76"/>
          <p:cNvGrpSpPr/>
          <p:nvPr/>
        </p:nvGrpSpPr>
        <p:grpSpPr>
          <a:xfrm>
            <a:off x="337709" y="5905179"/>
            <a:ext cx="1706049" cy="215452"/>
            <a:chOff x="427765" y="4166877"/>
            <a:chExt cx="2387418" cy="301500"/>
          </a:xfrm>
        </p:grpSpPr>
        <p:grpSp>
          <p:nvGrpSpPr>
            <p:cNvPr id="857" name="Google Shape;857;p76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858" name="Google Shape;858;p76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859" name="Google Shape;859;p76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860" name="Google Shape;860;p76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861" name="Google Shape;861;p76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862" name="Google Shape;862;p76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76"/>
          <p:cNvGrpSpPr/>
          <p:nvPr/>
        </p:nvGrpSpPr>
        <p:grpSpPr>
          <a:xfrm>
            <a:off x="337709" y="1060419"/>
            <a:ext cx="1706049" cy="215452"/>
            <a:chOff x="427765" y="4166877"/>
            <a:chExt cx="2387418" cy="301500"/>
          </a:xfrm>
        </p:grpSpPr>
        <p:grpSp>
          <p:nvGrpSpPr>
            <p:cNvPr id="864" name="Google Shape;864;p76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865" name="Google Shape;865;p76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866" name="Google Shape;866;p76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867" name="Google Shape;867;p76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868" name="Google Shape;868;p76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869" name="Google Shape;869;p76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p76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제품제어 컨트롤 모듈 기능조작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76" title="기능조작_온수_온수온도순서 지원_오름차순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6500" y="3925751"/>
            <a:ext cx="1933500" cy="1167173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76"/>
          <p:cNvSpPr/>
          <p:nvPr/>
        </p:nvSpPr>
        <p:spPr>
          <a:xfrm>
            <a:off x="12192000" y="63280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시작온수 텍스트 노출 기준 추가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온수 설정 기능조작 기능 추가 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3" name="Google Shape;873;p76"/>
          <p:cNvPicPr preferRelativeResize="0"/>
          <p:nvPr/>
        </p:nvPicPr>
        <p:blipFill rotWithShape="1">
          <a:blip r:embed="rId9">
            <a:alphaModFix/>
          </a:blip>
          <a:srcRect b="-3712" l="0" r="-3712" t="0"/>
          <a:stretch/>
        </p:blipFill>
        <p:spPr>
          <a:xfrm>
            <a:off x="2379025" y="2448213"/>
            <a:ext cx="1782300" cy="1200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70425" y="2460195"/>
            <a:ext cx="1621850" cy="2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02450" y="5348525"/>
            <a:ext cx="1718549" cy="94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7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04775" y="5362848"/>
            <a:ext cx="1718550" cy="92980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6"/>
          <p:cNvSpPr txBox="1"/>
          <p:nvPr/>
        </p:nvSpPr>
        <p:spPr>
          <a:xfrm>
            <a:off x="2402450" y="5150900"/>
            <a:ext cx="17823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기능조작_온수_온수온도순서_시작온수 기능 없음_4개 옵션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76"/>
          <p:cNvSpPr txBox="1"/>
          <p:nvPr/>
        </p:nvSpPr>
        <p:spPr>
          <a:xfrm>
            <a:off x="4204775" y="5150900"/>
            <a:ext cx="17823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기능조작_온수_온수온도순서_시작온수 기능 없음_3개 옵션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6"/>
          <p:cNvSpPr/>
          <p:nvPr/>
        </p:nvSpPr>
        <p:spPr>
          <a:xfrm>
            <a:off x="2350550" y="5119850"/>
            <a:ext cx="3668700" cy="13392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76"/>
          <p:cNvSpPr/>
          <p:nvPr/>
        </p:nvSpPr>
        <p:spPr>
          <a:xfrm>
            <a:off x="12192000" y="12565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v0.29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시작용량 설정 없을 경우 모듈 추가, 디스크립션 추가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7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887" name="Google Shape;887;p77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888" name="Google Shape;888;p77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889" name="Google Shape;889;p77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890" name="Google Shape;890;p77"/>
          <p:cNvGraphicFramePr/>
          <p:nvPr/>
        </p:nvGraphicFramePr>
        <p:xfrm>
          <a:off x="8909067" y="9842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239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7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[기능조작_온수_온수탱크온도제어 지원]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온수탱크온도제어 기능을 제공 시 원하는 용량을 설정하는 슬라이더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제품별 제공하는 옵션 값 상이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온수탱크온도제어 타이틀 단위: 온수탱크온도제어 (℃) / 온수탱크온도제어 (℉)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제품별로 제공하는 옵션 온도 단위(섭씨(°C)/화씨(°F))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를 타이틀에 적용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예시) 제공하는 온수 옵션이 45℃, 70℃, 85℃ 인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경우, 타이틀 명칭: 온수 (℃)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예시) 제공하는 온수 옵션이 100℉, 150℉, 185℉ 인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경우, 타이틀 명칭: 온수 (℉)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고도모드 상태값에 따라서  선택 가능한 온도제어 옵션이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달라지며, 상세 내용은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[제품 기능정의서]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확인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각 고도모드별 최고 온도에 수치 대신  ‘max’ 로 표기함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7-1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핸들: drag 시, 현재값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7-2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‘-’ 스탭퍼 : tap 시, 하위 옵션 값으로 수치감소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7-3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‘+’ 스탭퍼 :  tap 시, 상위 옵션 값으로 수치증가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각 값이 최소치, 최대치일 경우 스텝퍼가 비활성화 처리됨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[기능조작_온수_온수버튼잠금] 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제품의 온수가 출수되지 않도록 잠그는 기능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8-1 잠금/잠금해제 btn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잠금 시, 제품에서 온수 선택 후, 출수 불가.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[기능조작_얼음]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9-1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On/Off 토글 : 제품의 제빙 기능 동작 여부를 설정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On시, 제빙 기능 동작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Off시, 제빙 기능 미동작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8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[기능조작_얼음_얼음크기 지원]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10-1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얼음크기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추출되는 얼음의 크기를 선택함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strike="sngStrike">
                          <a:solidFill>
                            <a:srgbClr val="0000FF"/>
                          </a:solidFill>
                        </a:rPr>
                        <a:t> • 빠른 제빙 ON 시, 10-1번 세부 옵션 선택 버튼</a:t>
                      </a:r>
                      <a:br>
                        <a:rPr lang="ko-KR" sz="800" strike="sngStrike">
                          <a:solidFill>
                            <a:srgbClr val="0000FF"/>
                          </a:solidFill>
                        </a:rPr>
                      </a:br>
                      <a:r>
                        <a:rPr lang="ko-KR" sz="800" strike="sngStrike">
                          <a:solidFill>
                            <a:srgbClr val="0000FF"/>
                          </a:solidFill>
                        </a:rPr>
                        <a:t>   비활성화 처리</a:t>
                      </a:r>
                      <a:endParaRPr sz="800" strike="sng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strike="sngStrike">
                          <a:solidFill>
                            <a:srgbClr val="0000FF"/>
                          </a:solidFill>
                        </a:rPr>
                        <a:t> • 비활성화된 버튼 tap 시,</a:t>
                      </a:r>
                      <a:br>
                        <a:rPr lang="ko-KR" sz="800" strike="sngStrike">
                          <a:solidFill>
                            <a:srgbClr val="0000FF"/>
                          </a:solidFill>
                        </a:rPr>
                      </a:br>
                      <a:r>
                        <a:rPr lang="ko-KR" sz="800" strike="sngStrike">
                          <a:solidFill>
                            <a:srgbClr val="0000FF"/>
                          </a:solidFill>
                        </a:rPr>
                        <a:t>   </a:t>
                      </a:r>
                      <a:r>
                        <a:rPr b="1" lang="ko-KR" sz="800" strike="sngStrike">
                          <a:solidFill>
                            <a:srgbClr val="0000FF"/>
                          </a:solidFill>
                        </a:rPr>
                        <a:t>[컨트롤모듈_a제어불가_빠른제빙사용중] </a:t>
                      </a:r>
                      <a:r>
                        <a:rPr lang="ko-KR" sz="800" strike="sngStrike">
                          <a:solidFill>
                            <a:srgbClr val="0000FF"/>
                          </a:solidFill>
                        </a:rPr>
                        <a:t>컨펌 팝업</a:t>
                      </a:r>
                      <a:br>
                        <a:rPr lang="ko-KR" sz="800" strike="sngStrike">
                          <a:solidFill>
                            <a:srgbClr val="0000FF"/>
                          </a:solidFill>
                        </a:rPr>
                      </a:br>
                      <a:r>
                        <a:rPr lang="ko-KR" sz="800" strike="sngStrike">
                          <a:solidFill>
                            <a:srgbClr val="0000FF"/>
                          </a:solidFill>
                        </a:rPr>
                        <a:t>   호출</a:t>
                      </a:r>
                      <a:endParaRPr strike="sng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[기능조작_얼음_빠른제빙]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11-1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On/Off 토글 : 제품의 빠른 제빙 기능 동작 여부를 설정함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On시, 빠른 제빙 기능 동작 및 10-1의 얼음크기 옵션 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버튼 비활성화 처리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Off시, 빠른 제빙 기능 미동작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91" name="Google Shape;891;p77"/>
          <p:cNvSpPr txBox="1"/>
          <p:nvPr/>
        </p:nvSpPr>
        <p:spPr>
          <a:xfrm>
            <a:off x="3142109" y="768831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모듈_기능조작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725" y="1130199"/>
            <a:ext cx="4541718" cy="532202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77"/>
          <p:cNvSpPr txBox="1"/>
          <p:nvPr/>
        </p:nvSpPr>
        <p:spPr>
          <a:xfrm>
            <a:off x="3113709" y="896108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기능조작_온수_온수탱크온도제어 지원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7"/>
          <p:cNvSpPr txBox="1"/>
          <p:nvPr/>
        </p:nvSpPr>
        <p:spPr>
          <a:xfrm>
            <a:off x="5347354" y="2793608"/>
            <a:ext cx="196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기능조작_온수버튼잠금_해제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77"/>
          <p:cNvSpPr txBox="1"/>
          <p:nvPr/>
        </p:nvSpPr>
        <p:spPr>
          <a:xfrm>
            <a:off x="3126504" y="2793608"/>
            <a:ext cx="196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기능조작_온수버튼잠금_</a:t>
            </a:r>
            <a:r>
              <a:rPr lang="ko-KR" sz="600"/>
              <a:t>잠금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77"/>
          <p:cNvSpPr txBox="1"/>
          <p:nvPr/>
        </p:nvSpPr>
        <p:spPr>
          <a:xfrm>
            <a:off x="3209009" y="352468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기능조작_얼음_on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77"/>
          <p:cNvSpPr txBox="1"/>
          <p:nvPr/>
        </p:nvSpPr>
        <p:spPr>
          <a:xfrm>
            <a:off x="5379297" y="352468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기능조작_얼음_off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77"/>
          <p:cNvSpPr txBox="1"/>
          <p:nvPr/>
        </p:nvSpPr>
        <p:spPr>
          <a:xfrm>
            <a:off x="3113709" y="5796587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기능조작_얼음_빠른제빙_on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" name="Google Shape;899;p77"/>
          <p:cNvGrpSpPr/>
          <p:nvPr/>
        </p:nvGrpSpPr>
        <p:grpSpPr>
          <a:xfrm>
            <a:off x="337709" y="831819"/>
            <a:ext cx="1706049" cy="215452"/>
            <a:chOff x="427765" y="4166877"/>
            <a:chExt cx="2387418" cy="301500"/>
          </a:xfrm>
        </p:grpSpPr>
        <p:grpSp>
          <p:nvGrpSpPr>
            <p:cNvPr id="900" name="Google Shape;900;p77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901" name="Google Shape;901;p77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02" name="Google Shape;902;p77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03" name="Google Shape;903;p77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04" name="Google Shape;904;p77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905" name="Google Shape;905;p77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" name="Google Shape;906;p77"/>
          <p:cNvGrpSpPr/>
          <p:nvPr/>
        </p:nvGrpSpPr>
        <p:grpSpPr>
          <a:xfrm>
            <a:off x="337709" y="6152129"/>
            <a:ext cx="1706049" cy="215452"/>
            <a:chOff x="427765" y="4166877"/>
            <a:chExt cx="2387418" cy="301500"/>
          </a:xfrm>
        </p:grpSpPr>
        <p:grpSp>
          <p:nvGrpSpPr>
            <p:cNvPr id="907" name="Google Shape;907;p77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908" name="Google Shape;908;p77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09" name="Google Shape;909;p77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10" name="Google Shape;910;p77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11" name="Google Shape;911;p77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912" name="Google Shape;912;p77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3" name="Google Shape;913;p77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제품제어 컨트롤 모듈 기능조작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4" name="Google Shape;914;p77"/>
          <p:cNvPicPr preferRelativeResize="0"/>
          <p:nvPr/>
        </p:nvPicPr>
        <p:blipFill rotWithShape="1">
          <a:blip r:embed="rId4">
            <a:alphaModFix/>
          </a:blip>
          <a:srcRect b="7561" l="41606" r="52520" t="78840"/>
          <a:stretch/>
        </p:blipFill>
        <p:spPr>
          <a:xfrm>
            <a:off x="5007950" y="2373135"/>
            <a:ext cx="228175" cy="1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77"/>
          <p:cNvSpPr/>
          <p:nvPr/>
        </p:nvSpPr>
        <p:spPr>
          <a:xfrm>
            <a:off x="12188775" y="607638"/>
            <a:ext cx="1841400" cy="6066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고도 모드 및 스텝퍼 비활성화 정책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6" name="Google Shape;916;p77"/>
          <p:cNvSpPr/>
          <p:nvPr/>
        </p:nvSpPr>
        <p:spPr>
          <a:xfrm>
            <a:off x="12192000" y="1252455"/>
            <a:ext cx="1841400" cy="8868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빠른 제빙 On 시, 얼음 크기 비활성화 Case 삭제 (빠른 제빙 시에도 얼음 크기 설정 가능(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아이콘 얼음 정수기 포함, 이후 출시 얼음 모델)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77"/>
          <p:cNvSpPr/>
          <p:nvPr/>
        </p:nvSpPr>
        <p:spPr>
          <a:xfrm>
            <a:off x="2822125" y="4515400"/>
            <a:ext cx="2525400" cy="12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p77"/>
          <p:cNvSpPr/>
          <p:nvPr/>
        </p:nvSpPr>
        <p:spPr>
          <a:xfrm>
            <a:off x="3001550" y="4255750"/>
            <a:ext cx="4949700" cy="18159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77"/>
          <p:cNvSpPr/>
          <p:nvPr/>
        </p:nvSpPr>
        <p:spPr>
          <a:xfrm>
            <a:off x="12188775" y="2177452"/>
            <a:ext cx="1841400" cy="6066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v0.30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 영역 : 소 타이틀 추가, 문구 변경(큰 얼음/작은 얼음 &gt; 대/소)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0" name="Google Shape;920;p77" title="기능조작_얼음_얼음크기 지원_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8750" y="4589300"/>
            <a:ext cx="2213989" cy="11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7" title="기능조작_얼음_얼음크기 지원_비활성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525" y="4589300"/>
            <a:ext cx="2214047" cy="11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7"/>
          <p:cNvSpPr/>
          <p:nvPr/>
        </p:nvSpPr>
        <p:spPr>
          <a:xfrm>
            <a:off x="5347350" y="4621700"/>
            <a:ext cx="2458200" cy="1400100"/>
          </a:xfrm>
          <a:prstGeom prst="rect">
            <a:avLst/>
          </a:prstGeom>
          <a:solidFill>
            <a:srgbClr val="0C0C0C">
              <a:alpha val="6000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v0.26</a:t>
            </a:r>
            <a:endParaRPr b="1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deleted</a:t>
            </a:r>
            <a:endParaRPr b="1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3" name="Google Shape;923;p77"/>
          <p:cNvSpPr txBox="1"/>
          <p:nvPr/>
        </p:nvSpPr>
        <p:spPr>
          <a:xfrm>
            <a:off x="3102479" y="4404508"/>
            <a:ext cx="196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기능조작_얼음_얼음크기 지원_on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7"/>
          <p:cNvSpPr txBox="1"/>
          <p:nvPr/>
        </p:nvSpPr>
        <p:spPr>
          <a:xfrm>
            <a:off x="5363704" y="4404508"/>
            <a:ext cx="196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기능조작_얼음_얼음크기 지원_</a:t>
            </a:r>
            <a:r>
              <a:rPr lang="ko-KR" sz="600"/>
              <a:t>비활성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5" name="Google Shape;925;p77"/>
          <p:cNvGrpSpPr/>
          <p:nvPr/>
        </p:nvGrpSpPr>
        <p:grpSpPr>
          <a:xfrm>
            <a:off x="337750" y="804863"/>
            <a:ext cx="1705949" cy="5519370"/>
            <a:chOff x="337750" y="804863"/>
            <a:chExt cx="1705949" cy="5519370"/>
          </a:xfrm>
        </p:grpSpPr>
        <p:pic>
          <p:nvPicPr>
            <p:cNvPr id="926" name="Google Shape;926;p77"/>
            <p:cNvPicPr preferRelativeResize="0"/>
            <p:nvPr/>
          </p:nvPicPr>
          <p:blipFill rotWithShape="1">
            <a:blip r:embed="rId7">
              <a:alphaModFix/>
            </a:blip>
            <a:srcRect b="0" l="0" r="0" t="-1667"/>
            <a:stretch/>
          </p:blipFill>
          <p:spPr>
            <a:xfrm>
              <a:off x="337750" y="804863"/>
              <a:ext cx="1705949" cy="5519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7" name="Google Shape;927;p77" title="기능조작_얼음_얼음크기 지원_on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200" y="3012429"/>
              <a:ext cx="1559125" cy="82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00" y="843186"/>
            <a:ext cx="1706050" cy="55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7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935" name="Google Shape;935;p78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936" name="Google Shape;936;p78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937" name="Google Shape;937;p78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938" name="Google Shape;938;p78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448650">
                <a:tc>
                  <a:txBody>
                    <a:bodyPr/>
                    <a:lstStyle/>
                    <a:p>
                      <a:pPr indent="-72000" lvl="0" marL="72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[기능조작_얼음버튼잠금]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제품의 얼음이 추출되지 않도록 잠그는 기능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12-1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잠금/잠금해제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잠금후, 제품에서 얼음 선택 시, 추출 불가.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97275">
                <a:tc>
                  <a:txBody>
                    <a:bodyPr/>
                    <a:lstStyle/>
                    <a:p>
                      <a:pPr indent="-72000" lvl="0" marL="72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13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[기능조작_마이용량] 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MY용량 기능 사용 여부와 원하는 용량을 설정하는 슬라이더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MY용량 타이틀 단위: MY용량 (ml) / MY용량 (oz)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제품별로 제공하는 옵션 용량 단위(미리리터 (ml)/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온스 (oz))를 타이틀에 적용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예시) 제공하는 용량 옵션이 130ml~1000ml 인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경우, 타이틀 명칭: MY용량 (ml)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예시) 제공하는 용량 옵션이 4.3oz~33.8oz 인 경우,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타이틀 명칭: MY용량 (oz)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13-1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On/Off 토글 : On 시, 용량 설정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13-2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핸들: drag 시, 현재값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13-3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‘-’ 스탭퍼 : tap 시, 10ml 씩 수치감소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13-4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‘+’ 스탭퍼 :  tap 시, 10ml 씩 수치증가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99700">
                <a:tc>
                  <a:txBody>
                    <a:bodyPr/>
                    <a:lstStyle/>
                    <a:p>
                      <a:pPr indent="-72000" lvl="0" marL="72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[기능조작_용량_시작용량 지원]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제품별 시작용량 옵션 제공 여부 상이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옵션 갯수별 예시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4개 옵션 값 제공하는 경우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[기능조작_용량_시작용량 지원_4개 옵션]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3개 옵션 값 제공하는 경우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[기능조작_용량_시작용량 지원_3개 옵션]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용량 타이틀 단위: 용량 (ml) / 용량 (oz)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제품별로 제공하는 옵션 용량 단위(미리리터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(ml)/온스 (oz))를 타이틀에 적용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예시) 제공하는 용량 옵션이 120ml, 250ml, 500ml,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연속인 경우, 타이틀 명칭: 용량 (ml)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• 예시) 제공하는 용량 옵션이 4oz, 8.4oz, 16.9oz인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경우, 타이틀 명칭: 용량 (oz)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14-1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시작하는 용량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제품별 제공하는 선택 용량 옵션 중 시작용량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선택된 값 하단에 ‘시작용량' 텍스트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최초 설정 후 재진입시 마지막으로 설정된 값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 단, ‘연속’ 항목을 시작용량 설정 불가한 항목에 대해서는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선택 가능한 용량만 표출되며, 선택 가능한 용량 항목은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제품 사양은 기능정의서 확인 가능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939" name="Google Shape;939;p78"/>
          <p:cNvSpPr txBox="1"/>
          <p:nvPr/>
        </p:nvSpPr>
        <p:spPr>
          <a:xfrm>
            <a:off x="2953490" y="111079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기능조작_얼음버튼잠금_on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8"/>
          <p:cNvSpPr txBox="1"/>
          <p:nvPr/>
        </p:nvSpPr>
        <p:spPr>
          <a:xfrm>
            <a:off x="2961846" y="867981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모듈_기능조작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1" name="Google Shape;941;p78"/>
          <p:cNvPicPr preferRelativeResize="0"/>
          <p:nvPr/>
        </p:nvPicPr>
        <p:blipFill rotWithShape="1">
          <a:blip r:embed="rId4">
            <a:alphaModFix/>
          </a:blip>
          <a:srcRect b="51825" l="0" r="0" t="0"/>
          <a:stretch/>
        </p:blipFill>
        <p:spPr>
          <a:xfrm>
            <a:off x="2895925" y="1308500"/>
            <a:ext cx="4353851" cy="3142226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78"/>
          <p:cNvSpPr txBox="1"/>
          <p:nvPr/>
        </p:nvSpPr>
        <p:spPr>
          <a:xfrm>
            <a:off x="2953490" y="1808319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기능조작_용량_마이용량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8"/>
          <p:cNvSpPr txBox="1"/>
          <p:nvPr/>
        </p:nvSpPr>
        <p:spPr>
          <a:xfrm>
            <a:off x="5217685" y="1808319"/>
            <a:ext cx="196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기능조작_용량_마이용량_off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8"/>
          <p:cNvSpPr txBox="1"/>
          <p:nvPr/>
        </p:nvSpPr>
        <p:spPr>
          <a:xfrm>
            <a:off x="2953490" y="324874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기능조작_용량_시작용량 지원_4개 옵션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8"/>
          <p:cNvSpPr txBox="1"/>
          <p:nvPr/>
        </p:nvSpPr>
        <p:spPr>
          <a:xfrm>
            <a:off x="5217685" y="3248744"/>
            <a:ext cx="196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기능조작_용량_시작용량 지원_3개 옵션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6" name="Google Shape;946;p78"/>
          <p:cNvGrpSpPr/>
          <p:nvPr/>
        </p:nvGrpSpPr>
        <p:grpSpPr>
          <a:xfrm>
            <a:off x="337709" y="6228329"/>
            <a:ext cx="1706049" cy="215452"/>
            <a:chOff x="427765" y="4166877"/>
            <a:chExt cx="2387418" cy="301500"/>
          </a:xfrm>
        </p:grpSpPr>
        <p:grpSp>
          <p:nvGrpSpPr>
            <p:cNvPr id="947" name="Google Shape;947;p78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948" name="Google Shape;948;p78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49" name="Google Shape;949;p78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50" name="Google Shape;950;p78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51" name="Google Shape;951;p78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952" name="Google Shape;952;p78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3" name="Google Shape;953;p78"/>
          <p:cNvGrpSpPr/>
          <p:nvPr/>
        </p:nvGrpSpPr>
        <p:grpSpPr>
          <a:xfrm>
            <a:off x="337709" y="755619"/>
            <a:ext cx="1706049" cy="215452"/>
            <a:chOff x="427765" y="4166877"/>
            <a:chExt cx="2387418" cy="301500"/>
          </a:xfrm>
        </p:grpSpPr>
        <p:grpSp>
          <p:nvGrpSpPr>
            <p:cNvPr id="954" name="Google Shape;954;p78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955" name="Google Shape;955;p78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56" name="Google Shape;956;p78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57" name="Google Shape;957;p78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58" name="Google Shape;958;p78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959" name="Google Shape;959;p78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" name="Google Shape;960;p78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기능조작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78"/>
          <p:cNvSpPr/>
          <p:nvPr/>
        </p:nvSpPr>
        <p:spPr>
          <a:xfrm>
            <a:off x="12192000" y="634677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v0.10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기능조작 용량 시작용량 Description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g367bff042db_8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00" y="843186"/>
            <a:ext cx="1706050" cy="55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g367bff042db_8_1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969" name="Google Shape;969;g367bff042db_8_1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970" name="Google Shape;970;g367bff042db_8_1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971" name="Google Shape;971;g367bff042db_8_1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972" name="Google Shape;972;g367bff042db_8_1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448650">
                <a:tc>
                  <a:txBody>
                    <a:bodyPr/>
                    <a:lstStyle/>
                    <a:p>
                      <a:pPr indent="-72000" lvl="0" marL="72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5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[기능조작_용량_세부용량변경/시작용량 지원]</a:t>
                      </a:r>
                      <a:endParaRPr b="1"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제품별 시작용량 옵션 제공 여부 상이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옵션 갯수별 예시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4개 옵션 값 제공하는 경우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44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[기능조작_용량_세부용량변경/시작용량 지원_4개 옵션]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화면 참고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3개 옵션 값 제공하는 경우 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44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[기능조작_용량_세부용량변경/시작용량 지원_3개 옵션]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화면 참고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44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15-1 설정된 용량 표시 영역</a:t>
                      </a:r>
                      <a:br>
                        <a:rPr lang="ko-KR" sz="800">
                          <a:solidFill>
                            <a:srgbClr val="0303FF"/>
                          </a:solidFill>
                        </a:rPr>
                      </a:b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용량 변경 레이어 팝업에서 설정한 값 노출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설정된 용량 값 표기</a:t>
                      </a:r>
                      <a:br>
                        <a:rPr lang="ko-KR" sz="800">
                          <a:solidFill>
                            <a:srgbClr val="0303FF"/>
                          </a:solidFill>
                        </a:rPr>
                      </a:b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  • 표시 순서 : 용량1, 용량2, 용량3, 용량4</a:t>
                      </a:r>
                      <a:br>
                        <a:rPr lang="ko-KR" sz="800">
                          <a:solidFill>
                            <a:srgbClr val="0303FF"/>
                          </a:solidFill>
                        </a:rPr>
                      </a:b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  • 120~990ml 설정 시 단위 미표시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  • 1000ml 설정 시 1L로 표시</a:t>
                      </a:r>
                      <a:br>
                        <a:rPr lang="ko-KR" sz="800">
                          <a:solidFill>
                            <a:srgbClr val="0303FF"/>
                          </a:solidFill>
                        </a:rPr>
                      </a:b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15-2 용량 변경 버튼 : tap 시, 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[컨트롤_용량_세부용량변경/시작용량지원_p용량변경/ml]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레이어 팝업 호출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15-3 시작 용량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 tap 시, 시작용량 선택 및 ‘시작용량’ 텍스트 표시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973" name="Google Shape;973;g367bff042db_8_1"/>
          <p:cNvGrpSpPr/>
          <p:nvPr/>
        </p:nvGrpSpPr>
        <p:grpSpPr>
          <a:xfrm>
            <a:off x="337709" y="6228329"/>
            <a:ext cx="1706049" cy="215452"/>
            <a:chOff x="427765" y="4166877"/>
            <a:chExt cx="2387418" cy="301500"/>
          </a:xfrm>
        </p:grpSpPr>
        <p:grpSp>
          <p:nvGrpSpPr>
            <p:cNvPr id="974" name="Google Shape;974;g367bff042db_8_1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975" name="Google Shape;975;g367bff042db_8_1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76" name="Google Shape;976;g367bff042db_8_1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77" name="Google Shape;977;g367bff042db_8_1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78" name="Google Shape;978;g367bff042db_8_1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979" name="Google Shape;979;g367bff042db_8_1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g367bff042db_8_1"/>
          <p:cNvGrpSpPr/>
          <p:nvPr/>
        </p:nvGrpSpPr>
        <p:grpSpPr>
          <a:xfrm>
            <a:off x="337709" y="755619"/>
            <a:ext cx="1706049" cy="215452"/>
            <a:chOff x="427765" y="4166877"/>
            <a:chExt cx="2387418" cy="301500"/>
          </a:xfrm>
        </p:grpSpPr>
        <p:grpSp>
          <p:nvGrpSpPr>
            <p:cNvPr id="981" name="Google Shape;981;g367bff042db_8_1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982" name="Google Shape;982;g367bff042db_8_1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83" name="Google Shape;983;g367bff042db_8_1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84" name="Google Shape;984;g367bff042db_8_1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985" name="Google Shape;985;g367bff042db_8_1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986" name="Google Shape;986;g367bff042db_8_1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7" name="Google Shape;987;g367bff042db_8_1"/>
          <p:cNvSpPr/>
          <p:nvPr/>
        </p:nvSpPr>
        <p:spPr>
          <a:xfrm>
            <a:off x="12192000" y="0"/>
            <a:ext cx="1841400" cy="431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v0.29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세부용량변경/시작용량지원 모듈 추가로 인한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8" name="Google Shape;988;g367bff042db_8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450" y="1097625"/>
            <a:ext cx="4931575" cy="12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g367bff042db_8_1"/>
          <p:cNvSpPr/>
          <p:nvPr/>
        </p:nvSpPr>
        <p:spPr>
          <a:xfrm>
            <a:off x="2501450" y="971075"/>
            <a:ext cx="4982700" cy="14190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g310e6557ca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00" y="1032200"/>
            <a:ext cx="1706049" cy="521485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310e6557ca1_0_0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997" name="Google Shape;997;g310e6557ca1_0_0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998" name="Google Shape;998;g310e6557ca1_0_0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999" name="Google Shape;999;g310e6557ca1_0_0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000" name="Google Shape;1000;g310e6557ca1_0_0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5465275">
                <a:tc>
                  <a:txBody>
                    <a:bodyPr/>
                    <a:lstStyle/>
                    <a:p>
                      <a:pPr indent="-72000" lvl="0" marL="72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6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[기능조작_용량_시작용량지원] 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[컨트롤모듈_기기세팅&gt;계량단위 설정 값&gt;온스(oz)/미리리터(ml)]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단위 설정 값 기준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설정 용량 값 우측 화면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[DE&gt;정수기홈&gt;제품제어_컨트롤_용량_p용량변경/oz]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제품별 용량 옵션 값 중 (최소 2개 ~ 최대 5개까지) 선택하여, 시작 용량이 제품 용량 slot으로 설정.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1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16-1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용량 변경 버튼 : tap 시,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[컨트롤_용량_p용량변경/oz] /[컨트롤_용량_p용량변경/ml]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레이어 팝업 호출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16-2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설정된 용량 표시 영역 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용량 변경 레이어 팝업에서 설정한 값 노출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설정된 용량 값을 오름차순 default로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시작 용량 선택 및 ‘시작 용량' 텍스트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최초 설정 후 재진입시 마지막으로 설정된 값 노출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84137" lvl="4" marL="1762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5개 옵션 값 제공하는 경우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268287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[기능조작_용량_시작용량지원_오름차순_oz_5개옵션_on]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4137" lvl="4" marL="1762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4개 옵션 값 제공하는 경우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268287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[기능조작_용량_시작용량지원_오름차순_oz_4개옵션_on]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4137" lvl="4" marL="1762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3개 옵션 값 제공하는 경우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268287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[기능조작_용량_시작용량지원_오름차순_oz_3개옵션_on]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4137" lvl="4" marL="1762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2개 옵션 값 제공하는 경우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268287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[기능조작_용량_시작용량지원_oz_2개옵션_on]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4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16-3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시작용량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시작 용량 선택 및 ‘시작 용량' 텍스트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4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16-4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출수용량순서 : 사용자가 선택한 용량 옵션에 대한 순서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9-6 오름차순/내림차순 정렬에 따라 선택된 ‘시작용량’ 값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용량 옵션 ‘연속’ 항목은 모든 케이스에서 포함되며, 출수용량순서와 관계없이 가장 마지막에 고정된 위치에 표현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용량 옵션이 ‘연속’ 외에 1개만 선택된 경우 ‘출수 용량 순서’ 항목은 비활성화.      [기능조작_용량_시작용량지원_oz_2개옵션_on]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4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16-5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내림차순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4" marL="9207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[기능조작_용량_시작용량지원_내림차순_oz_5개옵션_on]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01" name="Google Shape;1001;g310e6557ca1_0_0"/>
          <p:cNvSpPr txBox="1"/>
          <p:nvPr/>
        </p:nvSpPr>
        <p:spPr>
          <a:xfrm>
            <a:off x="3117321" y="95600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모듈_기능조작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2" name="Google Shape;1002;g310e6557ca1_0_0"/>
          <p:cNvGrpSpPr/>
          <p:nvPr/>
        </p:nvGrpSpPr>
        <p:grpSpPr>
          <a:xfrm>
            <a:off x="337709" y="6075929"/>
            <a:ext cx="1706049" cy="215452"/>
            <a:chOff x="427765" y="4166877"/>
            <a:chExt cx="2387418" cy="301500"/>
          </a:xfrm>
        </p:grpSpPr>
        <p:grpSp>
          <p:nvGrpSpPr>
            <p:cNvPr id="1003" name="Google Shape;1003;g310e6557ca1_0_0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004" name="Google Shape;1004;g310e6557ca1_0_0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05" name="Google Shape;1005;g310e6557ca1_0_0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06" name="Google Shape;1006;g310e6557ca1_0_0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07" name="Google Shape;1007;g310e6557ca1_0_0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008" name="Google Shape;1008;g310e6557ca1_0_0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Google Shape;1009;g310e6557ca1_0_0"/>
          <p:cNvGrpSpPr/>
          <p:nvPr/>
        </p:nvGrpSpPr>
        <p:grpSpPr>
          <a:xfrm>
            <a:off x="337709" y="908019"/>
            <a:ext cx="1706049" cy="215452"/>
            <a:chOff x="427765" y="4166877"/>
            <a:chExt cx="2387418" cy="301500"/>
          </a:xfrm>
        </p:grpSpPr>
        <p:grpSp>
          <p:nvGrpSpPr>
            <p:cNvPr id="1010" name="Google Shape;1010;g310e6557ca1_0_0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011" name="Google Shape;1011;g310e6557ca1_0_0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12" name="Google Shape;1012;g310e6557ca1_0_0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13" name="Google Shape;1013;g310e6557ca1_0_0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14" name="Google Shape;1014;g310e6557ca1_0_0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015" name="Google Shape;1015;g310e6557ca1_0_0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g310e6557ca1_0_0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기능조작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7" name="Google Shape;1017;g310e6557ca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1450" y="1305915"/>
            <a:ext cx="3799750" cy="4992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g310e6557ca1_0_0"/>
          <p:cNvSpPr txBox="1"/>
          <p:nvPr/>
        </p:nvSpPr>
        <p:spPr>
          <a:xfrm>
            <a:off x="3148575" y="1170975"/>
            <a:ext cx="2080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/>
              <a:t>기능조작_용량_시작용량지원_오름차순_oz_5개옵션_on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310e6557ca1_0_0"/>
          <p:cNvSpPr txBox="1"/>
          <p:nvPr/>
        </p:nvSpPr>
        <p:spPr>
          <a:xfrm>
            <a:off x="5164949" y="1170975"/>
            <a:ext cx="2080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/>
              <a:t>기능조작_용량_시작용량지원_오름차순_ml_5개옵션_on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g310e6557ca1_0_0"/>
          <p:cNvSpPr txBox="1"/>
          <p:nvPr/>
        </p:nvSpPr>
        <p:spPr>
          <a:xfrm>
            <a:off x="3148575" y="2483875"/>
            <a:ext cx="2080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/>
              <a:t>기능조작_용량_시작용량지원_내림차순_oz_5개옵션_on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310e6557ca1_0_0"/>
          <p:cNvSpPr txBox="1"/>
          <p:nvPr/>
        </p:nvSpPr>
        <p:spPr>
          <a:xfrm>
            <a:off x="5164949" y="2483875"/>
            <a:ext cx="2080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/>
              <a:t>기능조작_용량_시작용량지원_내림차순_ml_5개옵션_on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g310e6557ca1_0_0"/>
          <p:cNvSpPr txBox="1"/>
          <p:nvPr/>
        </p:nvSpPr>
        <p:spPr>
          <a:xfrm>
            <a:off x="3148575" y="3771050"/>
            <a:ext cx="2080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/>
              <a:t>기능조작_용량_시작용량지원_오름차순_oz_4개옵션_on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g310e6557ca1_0_0"/>
          <p:cNvSpPr txBox="1"/>
          <p:nvPr/>
        </p:nvSpPr>
        <p:spPr>
          <a:xfrm>
            <a:off x="5164949" y="3771050"/>
            <a:ext cx="2080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/>
              <a:t>기능조작_용량_시작용량지원_오름차순_ml_4개옵션_on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310e6557ca1_0_0"/>
          <p:cNvSpPr txBox="1"/>
          <p:nvPr/>
        </p:nvSpPr>
        <p:spPr>
          <a:xfrm>
            <a:off x="3148575" y="5075375"/>
            <a:ext cx="2080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/>
              <a:t>기능조작_용량_시작용량지원_내림차순_oz_4개옵션_on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310e6557ca1_0_0"/>
          <p:cNvSpPr txBox="1"/>
          <p:nvPr/>
        </p:nvSpPr>
        <p:spPr>
          <a:xfrm>
            <a:off x="5164949" y="5075375"/>
            <a:ext cx="20805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/>
              <a:t>기능조작_용량_시작용량지원_내림차순_ml_4개옵션_on</a:t>
            </a:r>
            <a:endParaRPr b="1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310e6557ca1_0_0"/>
          <p:cNvSpPr/>
          <p:nvPr/>
        </p:nvSpPr>
        <p:spPr>
          <a:xfrm>
            <a:off x="4536451" y="1384649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16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310e6557ca1_0_0"/>
          <p:cNvSpPr/>
          <p:nvPr/>
        </p:nvSpPr>
        <p:spPr>
          <a:xfrm>
            <a:off x="3305964" y="170399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16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g310e6557ca1_0_0"/>
          <p:cNvSpPr/>
          <p:nvPr/>
        </p:nvSpPr>
        <p:spPr>
          <a:xfrm>
            <a:off x="3643403" y="151396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16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g310e6557ca1_0_0"/>
          <p:cNvSpPr/>
          <p:nvPr/>
        </p:nvSpPr>
        <p:spPr>
          <a:xfrm>
            <a:off x="3305964" y="207794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16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310e6557ca1_0_0"/>
          <p:cNvSpPr/>
          <p:nvPr/>
        </p:nvSpPr>
        <p:spPr>
          <a:xfrm>
            <a:off x="4208384" y="1960855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16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5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310e6557ca1_0_0"/>
          <p:cNvSpPr/>
          <p:nvPr/>
        </p:nvSpPr>
        <p:spPr>
          <a:xfrm>
            <a:off x="12192000" y="608475"/>
            <a:ext cx="1841400" cy="8208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[기능조작_용량_시작용량지원] 와이어프레임 및 디스크립션 수정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‘연속’ 항목 선택 가능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oz / ml 단위에 따른 화면 설명 추가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"/>
          <p:cNvSpPr txBox="1"/>
          <p:nvPr>
            <p:ph idx="1" type="body"/>
          </p:nvPr>
        </p:nvSpPr>
        <p:spPr>
          <a:xfrm>
            <a:off x="205866" y="161065"/>
            <a:ext cx="8674795" cy="348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14"/>
              <a:buNone/>
            </a:pPr>
            <a:r>
              <a:rPr lang="ko-KR"/>
              <a:t>변경 이력 (Revisoin History)</a:t>
            </a:r>
            <a:endParaRPr/>
          </a:p>
        </p:txBody>
      </p:sp>
      <p:sp>
        <p:nvSpPr>
          <p:cNvPr id="640" name="Google Shape;640;p2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ko-KR"/>
              <a:t>page </a:t>
            </a: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641" name="Google Shape;641;p2"/>
          <p:cNvGraphicFramePr/>
          <p:nvPr/>
        </p:nvGraphicFramePr>
        <p:xfrm>
          <a:off x="205866" y="736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{0DFDF641-65DB-4F77-BBCD-32D30BF28330}</a:tableStyleId>
              </a:tblPr>
              <a:tblGrid>
                <a:gridCol w="790025"/>
                <a:gridCol w="1235250"/>
                <a:gridCol w="6577050"/>
                <a:gridCol w="856675"/>
                <a:gridCol w="2303350"/>
              </a:tblGrid>
              <a:tr h="23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변경 이력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v0.01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2023-11-01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11월 운영 배포 버전 초안 작성</a:t>
                      </a:r>
                      <a:endParaRPr i="0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i="0" lang="ko-KR" sz="900" u="none" cap="none" strike="noStrike">
                          <a:solidFill>
                            <a:srgbClr val="000000"/>
                          </a:solidFill>
                        </a:rPr>
                        <a:t>Holisticx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</a:rPr>
                        <a:t>v0.0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/>
                        <a:t>2023-1</a:t>
                      </a:r>
                      <a:r>
                        <a:rPr lang="ko-KR" sz="900"/>
                        <a:t>2</a:t>
                      </a:r>
                      <a:r>
                        <a:rPr lang="ko-KR" sz="900" u="none" cap="none" strike="noStrike"/>
                        <a:t>-</a:t>
                      </a:r>
                      <a:r>
                        <a:rPr lang="ko-KR" sz="900"/>
                        <a:t>01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-"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UX 피그마 화면설계 기준 검수 완료</a:t>
                      </a:r>
                      <a:endParaRPr i="0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이제훈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v0.03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2024-10-07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출수물량 웹소켓 업데이트 시, 오늘 물 사용량 데이터 갱신</a:t>
                      </a:r>
                      <a:endParaRPr i="0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최린아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v0.04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2024-11-05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변경사항 작성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- 5p        : 오늘 물 사용량 용량표기 수정, UV살균 제어상태 모듈 추가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- 13-26p : 제품제어 컨트롤 모듈 전체적인 업데이트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- 27-28p : 용량변경 레이어 팝업 관련 전체 업데이트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- 29-30p : MY워터 추가/편집 레이어 팝업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- 31-32p : 사용자절전모드 예약시간 레이어 팝업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- 33-34p : 취침모드 예약시간 레이어 팝업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- 35-36p : 야간모드 예약시간 레이어 팝업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- 35-36p : 야간모드 예약시간 레이어 팝업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- 37p      : 화면보호기 시간 설정 취침모드 예약시간 수정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- 39-40p : 알람 시계 추가/편집 전체적인 수정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- 41p      : 얼음탱크세척 시간 설정 Description 수정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- 42p      : 유로 살균 시간 설정 레이어 팝업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- 44p      : 제어 불가 팝업 공통 정의 수정 및 팝업 메세지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- 46p~47p : 제품 제어 튤팁 항목 추가 및 설명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- 49p : 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제품관리 화면 최신사양 적용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- 50p      : 제품관리 카드 제품점검 Description 수정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김태현/</a:t>
                      </a:r>
                      <a:br>
                        <a:rPr lang="ko-KR" sz="900"/>
                      </a:br>
                      <a:r>
                        <a:rPr lang="ko-KR" sz="900"/>
                        <a:t>최유나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/>
                        <a:t>상세 수정사항 각 페이지별로</a:t>
                      </a:r>
                      <a:br>
                        <a:rPr lang="ko-KR" sz="900"/>
                      </a:br>
                      <a:r>
                        <a:rPr lang="ko-KR" sz="900">
                          <a:solidFill>
                            <a:srgbClr val="0000FF"/>
                          </a:solidFill>
                        </a:rPr>
                        <a:t>파란색 글꼴</a:t>
                      </a:r>
                      <a:r>
                        <a:rPr lang="ko-KR" sz="900"/>
                        <a:t>로 표기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v0.05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2024-11-22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- 21p : 알람시계 Description 보완 업데이트</a:t>
                      </a:r>
                      <a:endParaRPr i="0"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최유나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58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v0.06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2025-02-19</a:t>
                      </a:r>
                      <a:endParaRPr sz="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- 5p : 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UV살균 상태모듈 추가 및 Description 보완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- 6p :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Description 보완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- 19p : 화면 최신사양 보완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- 20p : 화면 및 Description 최신사양 보완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- 23p : 스마트 센서 항목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- 31p : 영어표기 추가 등 Description 보완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- 32p, 33p, 39p~43p : 시간표기 정책 등 화면 및 Description 보완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- 37p, 38p : 화면보호 예약시간 레이어팝업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- 44p~45p :  스마트 센서 예약시간 레이어팝업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- 48p~49p : 툴팁 문구 최신 사양 반영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- 51p : 제품관리 화면 최신 사양 적용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최유나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v0.07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2025-03-06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- 27p : 관리세팅 얼음 탱크 세척 시간 모듈 수정 (1단 → 2단 모듈, NECOA 통일</a:t>
                      </a:r>
                      <a:br>
                        <a:rPr lang="ko-KR" sz="900">
                          <a:solidFill>
                            <a:schemeClr val="dk1"/>
                          </a:solidFill>
                        </a:rPr>
                      </a:b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      관리세팅_고온수살균 시간 모듈 추가 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(1단 → 2단 모듈, NECOA 통일)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- 48p : ‘용량’ 툴팁 중복으로 구 툴팁 삭제, 3-2 에 툴팁 표시 삭제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- 15p : 고도 모드 및 스텝퍼 비활성화 정책 업데이트</a:t>
                      </a:r>
                      <a:r>
                        <a:rPr lang="ko-KR" sz="80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드 및 스텝퍼 비활성화 정책 업데이트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- 17p : - [기능조작_용량_시작용량지원] 와이어프레임 및 디스크립션 수정 : ‘연속’ 항목 선택 가능 / oz / ml 단위에 따른 화면 설명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- 55p :  DE&gt;정수기홈&gt;제품관리_제품점검_스마트진단_a진단불가_조건별 항목 현실화 (NECOA 통일)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- 42p : 컨트롤모듈_고온수살균_예약시간 의 타이틀 문구 수정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김태현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10e6557ca1_0_39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038" name="Google Shape;1038;g310e6557ca1_0_39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039" name="Google Shape;1039;g310e6557ca1_0_39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040" name="Google Shape;1040;g310e6557ca1_0_39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041" name="Google Shape;1041;g310e6557ca1_0_39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5465275">
                <a:tc>
                  <a:txBody>
                    <a:bodyPr/>
                    <a:lstStyle/>
                    <a:p>
                      <a:pPr indent="-72000" lvl="0" marL="72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17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[기능조작_MY워터]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제품에 저장된 ‘MY워터’ 리스트을 표시 하고 추가/편집 가능한 기능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리스트 ‘삭제’는 현재 화면에서 가능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리스트 ‘추가/편집’ 진행 시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[DE&gt;정수기홈&gt;제품제어_컨트롤모듈_MY워터_추가/</a:t>
                      </a:r>
                      <a:br>
                        <a:rPr b="1"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편집]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17-1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MY워터 리스트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제품에 저장된 리스트를 순차적으로 나열해서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•  ‘제품 &gt; MY워터’에 비어있는 슬롯의 경우,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  앱에서는 표시 안 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‘설정 온도, 설정 용량, 레시피 타이틀’로 구성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• 모델별 설정 온도, 설정 용량 범위 및 레시피 타이틀은 제품 기능정의서(</a:t>
                      </a:r>
                      <a:r>
                        <a:rPr lang="ko-KR" sz="800" u="sng">
                          <a:solidFill>
                            <a:schemeClr val="hlink"/>
                          </a:solidFill>
                          <a:hlinkClick r:id="rId3"/>
                        </a:rPr>
                        <a:t>link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) 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• 용량 값에 따라 ‘적음/보통/많음’으로 구분해서 표현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-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적음: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100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ml~390ml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-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보통: 400ml~690ml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2794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-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많음: 700ml~1000ml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레시피 타이틀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• 제품에서 전송되는 데이터 있는 경우에만 타이틀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 표시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  • ‘제품 &gt; 레시피’ 기능에서 ‘MY워터’로 등록한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    경우에만 타이틀 적용 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17-2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‘MY워터 리스트 적용’ 스크롤바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MY워터 리스트 갯수 6개 이상 시 적용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적용 범위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• 리스트 영역에만 해당: 헤더 영역(‘MY워터’ 타이틀)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  하단 ~ 추가 버튼 상단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17-3 </a:t>
                      </a: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추가 버튼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tap 시,  </a:t>
                      </a: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[DE&gt;정수기홈&gt;제품제어_컨트롤모듈_MY워터_</a:t>
                      </a:r>
                      <a:br>
                        <a:rPr b="1" lang="ko-KR" sz="750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추가/편집] </a:t>
                      </a: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레이어 팝업 호출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해당 버튼 비활성화 Case: </a:t>
                      </a: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[기능기능조작_MY워터_갯수10개] </a:t>
                      </a: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MY워터 리스트가 최대 갯수(10개)로 차 있는 상태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‘17-4 편집/완료’ 버튼에 의해 ‘삭제/편집 모드’로 진입한 상태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17-4 </a:t>
                      </a: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편집/완료 버튼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‘편집’ 버튼 tap 시, 삭제/편집 모드로 진입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‘17-5 종료 버튼’과 ‘17-6 편집 버튼’ 활성화 됨.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삭제/편집 모드 진입 후 ‘편집 &gt; 완료’ 버튼으로 변경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‘완료’ 버튼 tap 시, 삭제/편집 모드 종료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[기능기능조작_MY워터_갯수6개이상_삭제/편집]</a:t>
                      </a: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 화면 참고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17-5 </a:t>
                      </a: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삭제 버튼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tap 시, 해당 리스트 삭제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삭제 진행 후 ‘17-4 완료’ 버튼 tap 후 현재 상태 저장됨.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[기능기능조작_MY워터_갯수6개이상_삭제/편집] </a:t>
                      </a: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17-6 </a:t>
                      </a: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편집 버튼</a:t>
                      </a:r>
                      <a:endParaRPr sz="75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 • tap 시,  </a:t>
                      </a: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[DE&gt;정수기홈&gt;제품제어_컨트롤모듈_MY</a:t>
                      </a:r>
                      <a:br>
                        <a:rPr b="1" lang="ko-KR" sz="750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750">
                          <a:solidFill>
                            <a:schemeClr val="dk1"/>
                          </a:solidFill>
                        </a:rPr>
                        <a:t>   워터_추가/편집] </a:t>
                      </a:r>
                      <a:r>
                        <a:rPr lang="ko-KR" sz="750">
                          <a:solidFill>
                            <a:schemeClr val="dk1"/>
                          </a:solidFill>
                        </a:rPr>
                        <a:t>레이어 팝업 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42" name="Google Shape;1042;g310e6557ca1_0_39"/>
          <p:cNvSpPr txBox="1"/>
          <p:nvPr/>
        </p:nvSpPr>
        <p:spPr>
          <a:xfrm>
            <a:off x="2379421" y="91690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모듈_기능조작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g310e6557ca1_0_39"/>
          <p:cNvSpPr txBox="1"/>
          <p:nvPr/>
        </p:nvSpPr>
        <p:spPr>
          <a:xfrm>
            <a:off x="2414224" y="1289121"/>
            <a:ext cx="1452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기능기능조작_MY워터_갯수3개</a:t>
            </a:r>
            <a:br>
              <a:rPr lang="ko-KR" sz="600"/>
            </a:br>
            <a:r>
              <a:rPr lang="ko-KR" sz="600"/>
              <a:t>_추가 가능 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g310e6557ca1_0_39"/>
          <p:cNvSpPr txBox="1"/>
          <p:nvPr/>
        </p:nvSpPr>
        <p:spPr>
          <a:xfrm>
            <a:off x="3895428" y="1289121"/>
            <a:ext cx="1342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기능기능조작_MY워터_리스트없음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310e6557ca1_0_39"/>
          <p:cNvSpPr txBox="1"/>
          <p:nvPr/>
        </p:nvSpPr>
        <p:spPr>
          <a:xfrm>
            <a:off x="2414224" y="3337671"/>
            <a:ext cx="1452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기능기능조작_MY워터_갯수6개이상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310e6557ca1_0_39"/>
          <p:cNvSpPr txBox="1"/>
          <p:nvPr/>
        </p:nvSpPr>
        <p:spPr>
          <a:xfrm>
            <a:off x="3895428" y="3337671"/>
            <a:ext cx="1342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기능기능조작_MY워터_갯수10개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310e6557ca1_0_39"/>
          <p:cNvSpPr txBox="1"/>
          <p:nvPr/>
        </p:nvSpPr>
        <p:spPr>
          <a:xfrm>
            <a:off x="5524771" y="1289121"/>
            <a:ext cx="14526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기능기능조작_MY워터_갯수6개이상_</a:t>
            </a:r>
            <a:br>
              <a:rPr lang="ko-KR" sz="600"/>
            </a:br>
            <a:r>
              <a:rPr lang="ko-KR" sz="600"/>
              <a:t>삭제/편집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g310e6557ca1_0_39"/>
          <p:cNvSpPr txBox="1"/>
          <p:nvPr/>
        </p:nvSpPr>
        <p:spPr>
          <a:xfrm>
            <a:off x="7038778" y="1289121"/>
            <a:ext cx="13422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기능기능조작_MY워터_갯수5개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g310e6557ca1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87" y="1032205"/>
            <a:ext cx="1712476" cy="5134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0" name="Google Shape;1050;g310e6557ca1_0_39"/>
          <p:cNvGrpSpPr/>
          <p:nvPr/>
        </p:nvGrpSpPr>
        <p:grpSpPr>
          <a:xfrm>
            <a:off x="337709" y="6075929"/>
            <a:ext cx="1706049" cy="215452"/>
            <a:chOff x="427765" y="4166877"/>
            <a:chExt cx="2387418" cy="301500"/>
          </a:xfrm>
        </p:grpSpPr>
        <p:grpSp>
          <p:nvGrpSpPr>
            <p:cNvPr id="1051" name="Google Shape;1051;g310e6557ca1_0_39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052" name="Google Shape;1052;g310e6557ca1_0_39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53" name="Google Shape;1053;g310e6557ca1_0_39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54" name="Google Shape;1054;g310e6557ca1_0_39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55" name="Google Shape;1055;g310e6557ca1_0_39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056" name="Google Shape;1056;g310e6557ca1_0_39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7" name="Google Shape;1057;g310e6557ca1_0_39"/>
          <p:cNvGrpSpPr/>
          <p:nvPr/>
        </p:nvGrpSpPr>
        <p:grpSpPr>
          <a:xfrm>
            <a:off x="337709" y="908019"/>
            <a:ext cx="1706049" cy="215452"/>
            <a:chOff x="427765" y="4166877"/>
            <a:chExt cx="2387418" cy="301500"/>
          </a:xfrm>
        </p:grpSpPr>
        <p:grpSp>
          <p:nvGrpSpPr>
            <p:cNvPr id="1058" name="Google Shape;1058;g310e6557ca1_0_39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059" name="Google Shape;1059;g310e6557ca1_0_39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60" name="Google Shape;1060;g310e6557ca1_0_39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61" name="Google Shape;1061;g310e6557ca1_0_39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62" name="Google Shape;1062;g310e6557ca1_0_39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063" name="Google Shape;1063;g310e6557ca1_0_39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4" name="Google Shape;1064;g310e6557ca1_0_39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기능조작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5" name="Google Shape;1065;g310e6557ca1_0_39"/>
          <p:cNvSpPr/>
          <p:nvPr/>
        </p:nvSpPr>
        <p:spPr>
          <a:xfrm>
            <a:off x="12192000" y="622775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기능조작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6" name="Google Shape;1066;g310e6557ca1_0_39"/>
          <p:cNvSpPr/>
          <p:nvPr/>
        </p:nvSpPr>
        <p:spPr>
          <a:xfrm>
            <a:off x="12192000" y="1236500"/>
            <a:ext cx="1841400" cy="7218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MY워터 설정 온도, 설정 용량 범위 및 레시피 타이틀 상세 내역, 제품기능정의서 참고하도록 디스크립션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7" name="Google Shape;1067;g310e6557ca1_0_39" title="기능기능조작_MY워터_갯수3개_추가 가능 시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9625" y="1577025"/>
            <a:ext cx="1452600" cy="169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g310e6557ca1_0_39" title="기능기능조작_MY워터_리스트없음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5425" y="1577018"/>
            <a:ext cx="1342200" cy="57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g310e6557ca1_0_39" title="기능기능조작_MY워터_갯수6개이상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9625" y="3589374"/>
            <a:ext cx="1496550" cy="215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g310e6557ca1_0_39" title="기능기능조작_MY워터_갯수10개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6625" y="3589375"/>
            <a:ext cx="1496550" cy="215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g310e6557ca1_0_39" title="기능기능조작_MY워터_갯수5개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6074" y="1540825"/>
            <a:ext cx="1496550" cy="215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g310e6557ca1_0_39" title="편집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63374" y="1540825"/>
            <a:ext cx="1575413" cy="210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55f0b1266c_0_86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079" name="Google Shape;1079;g355f0b1266c_0_86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080" name="Google Shape;1080;g355f0b1266c_0_86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081" name="Google Shape;1081;g355f0b1266c_0_86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082" name="Google Shape;1082;g355f0b1266c_0_86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3411825">
                <a:tc>
                  <a:txBody>
                    <a:bodyPr/>
                    <a:lstStyle/>
                    <a:p>
                      <a:pPr indent="-72000" lvl="0" marL="720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18   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[기능조작_MY]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‘MY’ 리스트 중, 제품에서 첫번째로 표시할 시작 값을 선택하고, ‘MY’리스트의 용량/온도 값을 편집 가능한 기능.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라면/드립커피/차 등 제품에서 제공하는 기본 레시피는 설정값 변경 불가.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MY n은 설정 변경 가능.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모델마다 ‘MY’리스트는 상이. 모델별 기능정의서 참고.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18-1 시작 MY 리스트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버튼 선택 상태. ‘시작’ flag 노출.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Default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설정된 MY 리스트 중, 택1.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제품에서 설정된 시작 MY 리스트 값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18-2 설정된 MY리스트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btn, tap시, ‘17-1 시작 MY 리스트’로 변경됨. 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18-3 미설정 MY리스트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btn, tap시, ‘MY_a_시작 MY리스트 설정 불가’팝업 노출.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18-4 설정 btn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MY n(설정 변경 가능한 ‘MY’ 리스트)에만 노출.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tap 시,  [</a:t>
                      </a: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DE&gt;정수기홈&gt;제품제어_컨트롤모듈_MY 설정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] 레이어 팝업 호출.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18-5 MY_a_시작 MY리스트 설정 불가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83" name="Google Shape;1083;g355f0b1266c_0_86"/>
          <p:cNvSpPr txBox="1"/>
          <p:nvPr/>
        </p:nvSpPr>
        <p:spPr>
          <a:xfrm>
            <a:off x="2379421" y="91690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모듈_기능조작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g355f0b1266c_0_86"/>
          <p:cNvSpPr txBox="1"/>
          <p:nvPr/>
        </p:nvSpPr>
        <p:spPr>
          <a:xfrm>
            <a:off x="2414225" y="1136723"/>
            <a:ext cx="14526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기능조작_MY_MY 1,2,3 설정 안함</a:t>
            </a:r>
            <a:endParaRPr sz="600"/>
          </a:p>
        </p:txBody>
      </p:sp>
      <p:pic>
        <p:nvPicPr>
          <p:cNvPr id="1085" name="Google Shape;1085;g355f0b1266c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87" y="1032205"/>
            <a:ext cx="1712476" cy="5134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6" name="Google Shape;1086;g355f0b1266c_0_86"/>
          <p:cNvGrpSpPr/>
          <p:nvPr/>
        </p:nvGrpSpPr>
        <p:grpSpPr>
          <a:xfrm>
            <a:off x="337709" y="6075929"/>
            <a:ext cx="1706049" cy="215452"/>
            <a:chOff x="427765" y="4166877"/>
            <a:chExt cx="2387418" cy="301500"/>
          </a:xfrm>
        </p:grpSpPr>
        <p:grpSp>
          <p:nvGrpSpPr>
            <p:cNvPr id="1087" name="Google Shape;1087;g355f0b1266c_0_86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088" name="Google Shape;1088;g355f0b1266c_0_86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89" name="Google Shape;1089;g355f0b1266c_0_86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90" name="Google Shape;1090;g355f0b1266c_0_86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91" name="Google Shape;1091;g355f0b1266c_0_86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092" name="Google Shape;1092;g355f0b1266c_0_86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3" name="Google Shape;1093;g355f0b1266c_0_86"/>
          <p:cNvGrpSpPr/>
          <p:nvPr/>
        </p:nvGrpSpPr>
        <p:grpSpPr>
          <a:xfrm>
            <a:off x="337709" y="908019"/>
            <a:ext cx="1706049" cy="215452"/>
            <a:chOff x="427765" y="4166877"/>
            <a:chExt cx="2387418" cy="301500"/>
          </a:xfrm>
        </p:grpSpPr>
        <p:grpSp>
          <p:nvGrpSpPr>
            <p:cNvPr id="1094" name="Google Shape;1094;g355f0b1266c_0_86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095" name="Google Shape;1095;g355f0b1266c_0_86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96" name="Google Shape;1096;g355f0b1266c_0_86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97" name="Google Shape;1097;g355f0b1266c_0_86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098" name="Google Shape;1098;g355f0b1266c_0_86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099" name="Google Shape;1099;g355f0b1266c_0_86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g355f0b1266c_0_86"/>
          <p:cNvSpPr/>
          <p:nvPr/>
        </p:nvSpPr>
        <p:spPr>
          <a:xfrm>
            <a:off x="12192000" y="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</a:rPr>
              <a:t>기능조작_MY Case 추가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1" name="Google Shape;1101;g355f0b1266c_0_86"/>
          <p:cNvSpPr txBox="1"/>
          <p:nvPr/>
        </p:nvSpPr>
        <p:spPr>
          <a:xfrm>
            <a:off x="4547200" y="1136723"/>
            <a:ext cx="14526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기능조작_MY_MY 2</a:t>
            </a:r>
            <a:r>
              <a:rPr lang="ko-KR" sz="600">
                <a:solidFill>
                  <a:schemeClr val="dk1"/>
                </a:solidFill>
              </a:rPr>
              <a:t>만 </a:t>
            </a:r>
            <a:r>
              <a:rPr lang="ko-KR" sz="600">
                <a:solidFill>
                  <a:schemeClr val="dk1"/>
                </a:solidFill>
              </a:rPr>
              <a:t>설정</a:t>
            </a:r>
            <a:endParaRPr sz="600"/>
          </a:p>
        </p:txBody>
      </p:sp>
      <p:sp>
        <p:nvSpPr>
          <p:cNvPr id="1102" name="Google Shape;1102;g355f0b1266c_0_86"/>
          <p:cNvSpPr txBox="1"/>
          <p:nvPr/>
        </p:nvSpPr>
        <p:spPr>
          <a:xfrm>
            <a:off x="6752875" y="1136723"/>
            <a:ext cx="14526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기능조작_MY_MY 1,2,3 </a:t>
            </a:r>
            <a:r>
              <a:rPr lang="ko-KR" sz="600">
                <a:solidFill>
                  <a:schemeClr val="dk1"/>
                </a:solidFill>
              </a:rPr>
              <a:t>모두</a:t>
            </a:r>
            <a:r>
              <a:rPr lang="ko-KR" sz="600">
                <a:solidFill>
                  <a:schemeClr val="dk1"/>
                </a:solidFill>
              </a:rPr>
              <a:t> 설정</a:t>
            </a:r>
            <a:endParaRPr sz="600"/>
          </a:p>
        </p:txBody>
      </p:sp>
      <p:pic>
        <p:nvPicPr>
          <p:cNvPr id="1103" name="Google Shape;1103;g355f0b1266c_0_86" title="기능조작_MY_MY1,2,3설정 안함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824" y="1376650"/>
            <a:ext cx="1841400" cy="239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g355f0b1266c_0_86" title="기능조작_MY_MY1,2만 설정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075" y="1395404"/>
            <a:ext cx="1841400" cy="2397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355f0b1266c_0_86" title="기능조작_MY_MY1,2,3 모두 설정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0950" y="1386025"/>
            <a:ext cx="1855821" cy="24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355f0b1266c_0_86" title="MY_a_시작 MY리스트 설정 불가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9823" y="4215425"/>
            <a:ext cx="2034700" cy="1075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355f0b1266c_0_86"/>
          <p:cNvSpPr/>
          <p:nvPr/>
        </p:nvSpPr>
        <p:spPr>
          <a:xfrm>
            <a:off x="2185614" y="174594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18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g355f0b1266c_0_86"/>
          <p:cNvSpPr/>
          <p:nvPr/>
        </p:nvSpPr>
        <p:spPr>
          <a:xfrm>
            <a:off x="2185614" y="203614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18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g355f0b1266c_0_86"/>
          <p:cNvSpPr/>
          <p:nvPr/>
        </p:nvSpPr>
        <p:spPr>
          <a:xfrm>
            <a:off x="2219814" y="273367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18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g355f0b1266c_0_86"/>
          <p:cNvSpPr/>
          <p:nvPr/>
        </p:nvSpPr>
        <p:spPr>
          <a:xfrm>
            <a:off x="3866814" y="273367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18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g355f0b1266c_0_86"/>
          <p:cNvSpPr/>
          <p:nvPr/>
        </p:nvSpPr>
        <p:spPr>
          <a:xfrm>
            <a:off x="2264314" y="416744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18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5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00" y="977800"/>
            <a:ext cx="1786217" cy="518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80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119" name="Google Shape;1119;p80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120" name="Google Shape;1120;p80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121" name="Google Shape;1121;p80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122" name="Google Shape;1122;p80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[컨트롤모듈_자동예약] 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특정 기능이 자동 작동하도록 허가하거나 시간을 예약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제어 화면 내 </a:t>
                      </a:r>
                      <a:r>
                        <a:rPr b="1" lang="ko-KR" sz="800" u="none" cap="none" strike="noStrike"/>
                        <a:t>[컨트롤모듈]</a:t>
                      </a:r>
                      <a:r>
                        <a:rPr lang="ko-KR" sz="800" u="none" cap="none" strike="noStrike"/>
                        <a:t>노출 기준은 좌측 순서 참고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옵션값의 하위 세부값은 </a:t>
                      </a:r>
                      <a:r>
                        <a:rPr lang="ko-KR" sz="800" u="sng" cap="none" strike="noStrike"/>
                        <a:t>제품에 설정된 최신 </a:t>
                      </a:r>
                      <a:r>
                        <a:rPr lang="ko-KR" sz="800" u="none" cap="none" strike="noStrike"/>
                        <a:t>값을 유지.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옵션을 지원하는 제품의 경우 해당 컨트롤 노출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모델별 제어 기능 지원 여부는 모델별 기능정의서 참고.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/>
                        <a:t>컨트롤 모듈별 Tooltip 내용은 [DE_정수기홈_제품제어_툴팁]가이드 참고.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7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86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23" name="Google Shape;1123;p80"/>
          <p:cNvSpPr txBox="1"/>
          <p:nvPr/>
        </p:nvSpPr>
        <p:spPr>
          <a:xfrm>
            <a:off x="4241284" y="977806"/>
            <a:ext cx="19336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모듈_자동예약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27" y="940092"/>
            <a:ext cx="1515446" cy="515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282" y="1480130"/>
            <a:ext cx="4170482" cy="3519236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80"/>
          <p:cNvSpPr txBox="1"/>
          <p:nvPr/>
        </p:nvSpPr>
        <p:spPr>
          <a:xfrm>
            <a:off x="4241284" y="1315196"/>
            <a:ext cx="193364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자동예약_슬립모드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80"/>
          <p:cNvSpPr txBox="1"/>
          <p:nvPr/>
        </p:nvSpPr>
        <p:spPr>
          <a:xfrm>
            <a:off x="4241284" y="196834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자동예약_절전모드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80"/>
          <p:cNvSpPr txBox="1"/>
          <p:nvPr/>
        </p:nvSpPr>
        <p:spPr>
          <a:xfrm>
            <a:off x="4241284" y="266569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자동예약_사용자절전모드_on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29" name="Google Shape;1129;p80"/>
          <p:cNvGraphicFramePr/>
          <p:nvPr/>
        </p:nvGraphicFramePr>
        <p:xfrm>
          <a:off x="5713208" y="4949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190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30" name="Google Shape;1130;p80"/>
          <p:cNvSpPr txBox="1"/>
          <p:nvPr/>
        </p:nvSpPr>
        <p:spPr>
          <a:xfrm>
            <a:off x="6366175" y="266569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자동예약_사용자절전모드_off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80"/>
          <p:cNvSpPr txBox="1"/>
          <p:nvPr/>
        </p:nvSpPr>
        <p:spPr>
          <a:xfrm>
            <a:off x="4241284" y="389034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자동예약_취침모드_on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80"/>
          <p:cNvSpPr txBox="1"/>
          <p:nvPr/>
        </p:nvSpPr>
        <p:spPr>
          <a:xfrm>
            <a:off x="6366175" y="389034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자동예약_취침모드_off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80"/>
          <p:cNvSpPr txBox="1"/>
          <p:nvPr/>
        </p:nvSpPr>
        <p:spPr>
          <a:xfrm>
            <a:off x="9279556" y="2590126"/>
            <a:ext cx="274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[자동예약_절전모드]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2-1 </a:t>
            </a:r>
            <a:r>
              <a:rPr lang="ko-KR" sz="800">
                <a:solidFill>
                  <a:schemeClr val="dk1"/>
                </a:solidFill>
              </a:rPr>
              <a:t>On/Off 토글 : 절전모드 사용 여부를 설정.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34" name="Google Shape;1134;p80"/>
          <p:cNvSpPr txBox="1"/>
          <p:nvPr/>
        </p:nvSpPr>
        <p:spPr>
          <a:xfrm>
            <a:off x="9279556" y="2910568"/>
            <a:ext cx="27480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[자동예약_사용자절전모드]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사용자가 설정한 시간에 해당 모드로 적용.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제품에서 Wi-Fi 연결 끊기는 Case (제품에 동일 기능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설정 없는 경우의 제품 입장)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</a:t>
            </a: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Wi-Fi 연결 끊김에 의한 기능 중지 기준은 24시간을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기준으로 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 *연결 끊기고 24시간 이 후 기능 OFF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</a:t>
            </a: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해당 모드 설정한 시간 내 동작 중 Wi-Fi 연결 끊긴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경우: 설정한 종료 시간까지 해당 모드 유지, 이후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24시간 이내면 해당 모드 동작함.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 • </a:t>
            </a:r>
            <a:r>
              <a:rPr lang="ko-KR" sz="800">
                <a:solidFill>
                  <a:schemeClr val="dk1"/>
                </a:solidFill>
              </a:rPr>
              <a:t>24시간 후 해당 모드 동작 중인 경우: 설정한 종료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시간까지 유지, 이 후 해당 모드 시간에 동작 진입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안함.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 • </a:t>
            </a:r>
            <a:r>
              <a:rPr lang="ko-KR" sz="800">
                <a:solidFill>
                  <a:schemeClr val="dk1"/>
                </a:solidFill>
              </a:rPr>
              <a:t>Wi-Fi 연결이 끊겼다가 다시 붙는 경우: 해당 모드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또한 자동으로 On상태로 되어야 하며 설정한 시간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또한 반영 되어야함.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 • 단, 개발 사양 중 RTC 측정이 가능한 제품에 한해서는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 Wi-Fi 연결 끊김에 의한 기능 중지는 적용하지 않는다.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3-1 </a:t>
            </a:r>
            <a:r>
              <a:rPr lang="ko-KR" sz="800">
                <a:solidFill>
                  <a:schemeClr val="dk1"/>
                </a:solidFill>
              </a:rPr>
              <a:t>On/Off 토글 : 제품의 수동절전모드 여부를 설정.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3-2 </a:t>
            </a:r>
            <a:r>
              <a:rPr lang="ko-KR" sz="800">
                <a:solidFill>
                  <a:schemeClr val="dk1"/>
                </a:solidFill>
              </a:rPr>
              <a:t>예약시간 영역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표기법 오전/오후 HH:MM - 오전/오후 HH:MM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3-3 </a:t>
            </a:r>
            <a:r>
              <a:rPr lang="ko-KR" sz="800">
                <a:solidFill>
                  <a:schemeClr val="dk1"/>
                </a:solidFill>
              </a:rPr>
              <a:t>tap 시,</a:t>
            </a:r>
            <a:r>
              <a:rPr b="1" lang="ko-KR" sz="800">
                <a:solidFill>
                  <a:schemeClr val="dk1"/>
                </a:solidFill>
              </a:rPr>
              <a:t> [사용자절전모드_예약시간popup]</a:t>
            </a:r>
            <a:r>
              <a:rPr lang="ko-KR" sz="800">
                <a:solidFill>
                  <a:schemeClr val="dk1"/>
                </a:solidFill>
              </a:rPr>
              <a:t> 레이어 팝업 호출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1135" name="Google Shape;1135;p80"/>
          <p:cNvGrpSpPr/>
          <p:nvPr/>
        </p:nvGrpSpPr>
        <p:grpSpPr>
          <a:xfrm>
            <a:off x="413909" y="865419"/>
            <a:ext cx="1706049" cy="215452"/>
            <a:chOff x="427765" y="4166877"/>
            <a:chExt cx="2387418" cy="301500"/>
          </a:xfrm>
        </p:grpSpPr>
        <p:grpSp>
          <p:nvGrpSpPr>
            <p:cNvPr id="1136" name="Google Shape;1136;p80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137" name="Google Shape;1137;p80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38" name="Google Shape;1138;p80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39" name="Google Shape;1139;p80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40" name="Google Shape;1140;p80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141" name="Google Shape;1141;p80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2" name="Google Shape;1142;p80"/>
          <p:cNvGrpSpPr/>
          <p:nvPr/>
        </p:nvGrpSpPr>
        <p:grpSpPr>
          <a:xfrm>
            <a:off x="413909" y="6159315"/>
            <a:ext cx="1706049" cy="194639"/>
            <a:chOff x="427765" y="4166877"/>
            <a:chExt cx="2387418" cy="272375"/>
          </a:xfrm>
        </p:grpSpPr>
        <p:grpSp>
          <p:nvGrpSpPr>
            <p:cNvPr id="1143" name="Google Shape;1143;p80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144" name="Google Shape;1144;p80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45" name="Google Shape;1145;p80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46" name="Google Shape;1146;p80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47" name="Google Shape;1147;p80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148" name="Google Shape;1148;p80"/>
            <p:cNvSpPr txBox="1"/>
            <p:nvPr/>
          </p:nvSpPr>
          <p:spPr>
            <a:xfrm>
              <a:off x="872556" y="4166877"/>
              <a:ext cx="1364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80"/>
          <p:cNvSpPr txBox="1"/>
          <p:nvPr/>
        </p:nvSpPr>
        <p:spPr>
          <a:xfrm>
            <a:off x="9279556" y="2008384"/>
            <a:ext cx="274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[자동예약_슬립모드]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제품 사용 1시간 후 동작이 없는 경우 제품 조명을 소등하는 기능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1-1 </a:t>
            </a:r>
            <a:r>
              <a:rPr lang="ko-KR" sz="800">
                <a:solidFill>
                  <a:schemeClr val="dk1"/>
                </a:solidFill>
              </a:rPr>
              <a:t>On/Off 토글  : 슬립모드 사용 여부를 설정.</a:t>
            </a:r>
            <a:endParaRPr sz="800">
              <a:solidFill>
                <a:schemeClr val="dk1"/>
              </a:solidFill>
            </a:endParaRPr>
          </a:p>
        </p:txBody>
      </p:sp>
      <p:graphicFrame>
        <p:nvGraphicFramePr>
          <p:cNvPr id="1150" name="Google Shape;1150;p80"/>
          <p:cNvGraphicFramePr/>
          <p:nvPr/>
        </p:nvGraphicFramePr>
        <p:xfrm>
          <a:off x="8909058" y="5825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90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4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51" name="Google Shape;1151;p80"/>
          <p:cNvSpPr txBox="1"/>
          <p:nvPr/>
        </p:nvSpPr>
        <p:spPr>
          <a:xfrm>
            <a:off x="9270181" y="5771481"/>
            <a:ext cx="2748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[자동예약_취침모드]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사용자가 설정한 시간에 해당 모드로 적용.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제품에서 Wi-Fi 연결 끊기는 Case (제품에 동일 기능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설정 없는 경우의 제품 입장)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 • Wi-Fi 연결 끊김에 의한 기능 중지 기준은 24시간을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기준으로 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*연결 끊기고 24시간 이 후 기능 OFF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52" name="Google Shape;1152;p80"/>
          <p:cNvSpPr txBox="1"/>
          <p:nvPr/>
        </p:nvSpPr>
        <p:spPr>
          <a:xfrm>
            <a:off x="6069145" y="5010360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   • 해당 모드 설정한 시간 내 동작 중 Wi-Fi 연결 끊긴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경우: 설정한 종료 시간까지 해당 모드 유지, 이후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24시간 이내면 해당 모드 동작함.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   • 24시간 후 해당 모드 동작 중인 경우: 설정한 종료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시간까지 유지, 이 후 해당 모드 시간에 동작 진입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안함.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   • Wi-Fi 연결이 끊겼다가 다시 붙는 경우: 해당 모드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또한 자동으로 On상태로 되어야 하며 설정한 시간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또한 반영 되어야함.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4-1 </a:t>
            </a:r>
            <a:r>
              <a:rPr lang="ko-KR" sz="800">
                <a:solidFill>
                  <a:schemeClr val="dk1"/>
                </a:solidFill>
              </a:rPr>
              <a:t>On/Off 토글 : 제품의 취침 모드 여부를 설정.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4-2 </a:t>
            </a:r>
            <a:r>
              <a:rPr lang="ko-KR" sz="800">
                <a:solidFill>
                  <a:schemeClr val="dk1"/>
                </a:solidFill>
              </a:rPr>
              <a:t>예약시간 영역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</a:rPr>
              <a:t> • 표기법 오전/오후 HH:MM - 오전/오후 HH:MM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4 -3</a:t>
            </a:r>
            <a:r>
              <a:rPr lang="ko-KR" sz="800">
                <a:solidFill>
                  <a:schemeClr val="dk1"/>
                </a:solidFill>
              </a:rPr>
              <a:t> tap 시, </a:t>
            </a:r>
            <a:r>
              <a:rPr b="1" lang="ko-KR" sz="800">
                <a:solidFill>
                  <a:schemeClr val="dk1"/>
                </a:solidFill>
              </a:rPr>
              <a:t>[취침모드_예약시간popup] </a:t>
            </a:r>
            <a:r>
              <a:rPr lang="ko-KR" sz="800">
                <a:solidFill>
                  <a:schemeClr val="dk1"/>
                </a:solidFill>
              </a:rPr>
              <a:t>레이어 팝업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 호출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53" name="Google Shape;1153;p80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자동예약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4" name="Google Shape;1154;p80"/>
          <p:cNvSpPr/>
          <p:nvPr/>
        </p:nvSpPr>
        <p:spPr>
          <a:xfrm>
            <a:off x="12192000" y="622700"/>
            <a:ext cx="1841400" cy="317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최신사양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5" name="Google Shape;1155;p80"/>
          <p:cNvSpPr/>
          <p:nvPr/>
        </p:nvSpPr>
        <p:spPr>
          <a:xfrm>
            <a:off x="12192000" y="9933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v0.09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사양 중 RTC 측정이 가능한 제품에 대한 예외 처리 Description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6" name="Google Shape;1156;p80"/>
          <p:cNvSpPr/>
          <p:nvPr/>
        </p:nvSpPr>
        <p:spPr>
          <a:xfrm>
            <a:off x="12192000" y="1607000"/>
            <a:ext cx="1841400" cy="431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g310e6557ca1_0_142"/>
          <p:cNvPicPr preferRelativeResize="0"/>
          <p:nvPr/>
        </p:nvPicPr>
        <p:blipFill rotWithShape="1">
          <a:blip r:embed="rId3">
            <a:alphaModFix/>
          </a:blip>
          <a:srcRect b="8257" l="0" r="0" t="1400"/>
          <a:stretch/>
        </p:blipFill>
        <p:spPr>
          <a:xfrm>
            <a:off x="413900" y="993350"/>
            <a:ext cx="1706051" cy="526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g310e6557ca1_0_142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164" name="Google Shape;1164;g310e6557ca1_0_142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165" name="Google Shape;1165;g310e6557ca1_0_142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166" name="Google Shape;1166;g310e6557ca1_0_142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167" name="Google Shape;1167;g310e6557ca1_0_142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09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5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68" name="Google Shape;1168;g310e6557ca1_0_142"/>
          <p:cNvSpPr txBox="1"/>
          <p:nvPr/>
        </p:nvSpPr>
        <p:spPr>
          <a:xfrm>
            <a:off x="4241284" y="97780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컨트롤 모듈_자동예약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310e6557ca1_0_142"/>
          <p:cNvSpPr txBox="1"/>
          <p:nvPr/>
        </p:nvSpPr>
        <p:spPr>
          <a:xfrm>
            <a:off x="4241284" y="131074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rgbClr val="0303FF"/>
                </a:solidFill>
              </a:rPr>
              <a:t>자동예약_화면 보호</a:t>
            </a:r>
            <a:endParaRPr b="0" i="0" sz="600" u="none" cap="none" strike="noStrike">
              <a:solidFill>
                <a:srgbClr val="030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g310e6557ca1_0_142"/>
          <p:cNvSpPr txBox="1"/>
          <p:nvPr/>
        </p:nvSpPr>
        <p:spPr>
          <a:xfrm>
            <a:off x="9279550" y="953165"/>
            <a:ext cx="274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[자동예약_화면 보호]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사용자가 설정한 시간에 해당 기능이 제품에서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동작 모드로 적용.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5-1 </a:t>
            </a:r>
            <a:r>
              <a:rPr lang="ko-KR" sz="800">
                <a:solidFill>
                  <a:schemeClr val="dk1"/>
                </a:solidFill>
              </a:rPr>
              <a:t>예약시간 영역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표기법 오전/오후 HH:MM - 오전/오후 HH:MM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dk1"/>
                </a:solidFill>
              </a:rPr>
              <a:t>5-2</a:t>
            </a:r>
            <a:r>
              <a:rPr lang="ko-KR" sz="800">
                <a:solidFill>
                  <a:schemeClr val="dk1"/>
                </a:solidFill>
              </a:rPr>
              <a:t> tap 시, [화면보호_예약시간popup] 레이어 팝업 호출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1171" name="Google Shape;1171;g310e6557ca1_0_142"/>
          <p:cNvGrpSpPr/>
          <p:nvPr/>
        </p:nvGrpSpPr>
        <p:grpSpPr>
          <a:xfrm>
            <a:off x="413909" y="865419"/>
            <a:ext cx="1706049" cy="215452"/>
            <a:chOff x="427765" y="4166877"/>
            <a:chExt cx="2387418" cy="301500"/>
          </a:xfrm>
        </p:grpSpPr>
        <p:grpSp>
          <p:nvGrpSpPr>
            <p:cNvPr id="1172" name="Google Shape;1172;g310e6557ca1_0_142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173" name="Google Shape;1173;g310e6557ca1_0_142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74" name="Google Shape;1174;g310e6557ca1_0_142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75" name="Google Shape;1175;g310e6557ca1_0_142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76" name="Google Shape;1176;g310e6557ca1_0_142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177" name="Google Shape;1177;g310e6557ca1_0_142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g310e6557ca1_0_142"/>
          <p:cNvGrpSpPr/>
          <p:nvPr/>
        </p:nvGrpSpPr>
        <p:grpSpPr>
          <a:xfrm>
            <a:off x="413909" y="6159315"/>
            <a:ext cx="1706049" cy="215452"/>
            <a:chOff x="427765" y="4166877"/>
            <a:chExt cx="2387418" cy="301500"/>
          </a:xfrm>
        </p:grpSpPr>
        <p:grpSp>
          <p:nvGrpSpPr>
            <p:cNvPr id="1179" name="Google Shape;1179;g310e6557ca1_0_142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180" name="Google Shape;1180;g310e6557ca1_0_142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81" name="Google Shape;1181;g310e6557ca1_0_142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82" name="Google Shape;1182;g310e6557ca1_0_142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183" name="Google Shape;1183;g310e6557ca1_0_142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184" name="Google Shape;1184;g310e6557ca1_0_142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5" name="Google Shape;1185;g310e6557ca1_0_142"/>
          <p:cNvSpPr txBox="1"/>
          <p:nvPr/>
        </p:nvSpPr>
        <p:spPr>
          <a:xfrm>
            <a:off x="9279550" y="2061905"/>
            <a:ext cx="2748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 strike="sngStrike">
                <a:solidFill>
                  <a:schemeClr val="dk1"/>
                </a:solidFill>
              </a:rPr>
              <a:t>[자동예약_화면 보호기]</a:t>
            </a:r>
            <a:endParaRPr b="1"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사용자가 설정한 시간 중 제품 사용 뒤 메인 + 대기화면이 20분간 표시된 후 화면이 OFF 되지 않고, 특정 이미지나 패턴이 움직이는 방식으로 작동하는 기능.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 strike="sngStrike">
                <a:solidFill>
                  <a:schemeClr val="dk1"/>
                </a:solidFill>
              </a:rPr>
              <a:t>6-1 </a:t>
            </a:r>
            <a:r>
              <a:rPr lang="ko-KR" sz="800" strike="sngStrike">
                <a:solidFill>
                  <a:schemeClr val="dk1"/>
                </a:solidFill>
              </a:rPr>
              <a:t>On/Off 토글 : 제품의 화면 보호기 작동 여부를 설정.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 strike="sngStrike">
                <a:solidFill>
                  <a:schemeClr val="dk1"/>
                </a:solidFill>
              </a:rPr>
              <a:t>6-1 </a:t>
            </a:r>
            <a:r>
              <a:rPr lang="ko-KR" sz="800" strike="sngStrike">
                <a:solidFill>
                  <a:schemeClr val="dk1"/>
                </a:solidFill>
              </a:rPr>
              <a:t>예약시간 영역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• 표기법 오전/오후 HH:00 - 오전/오후 HH:00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 strike="sngStrike">
                <a:solidFill>
                  <a:schemeClr val="dk1"/>
                </a:solidFill>
              </a:rPr>
              <a:t>6-2</a:t>
            </a:r>
            <a:r>
              <a:rPr lang="ko-KR" sz="800" strike="sngStrike">
                <a:solidFill>
                  <a:schemeClr val="dk1"/>
                </a:solidFill>
              </a:rPr>
              <a:t> tap 시,</a:t>
            </a:r>
            <a:r>
              <a:rPr b="1" lang="ko-KR" sz="800" strike="sngStrike">
                <a:solidFill>
                  <a:schemeClr val="dk1"/>
                </a:solidFill>
              </a:rPr>
              <a:t> [화면 보호_예약시간popup]</a:t>
            </a:r>
            <a:r>
              <a:rPr lang="ko-KR" sz="800" strike="sngStrike">
                <a:solidFill>
                  <a:schemeClr val="dk1"/>
                </a:solidFill>
              </a:rPr>
              <a:t> 레이어 팝업 호출</a:t>
            </a:r>
            <a:endParaRPr sz="800" strike="sngStrike">
              <a:solidFill>
                <a:schemeClr val="dk1"/>
              </a:solidFill>
            </a:endParaRPr>
          </a:p>
        </p:txBody>
      </p:sp>
      <p:sp>
        <p:nvSpPr>
          <p:cNvPr id="1186" name="Google Shape;1186;g310e6557ca1_0_142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자동예약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7" name="Google Shape;1187;g310e6557ca1_0_142"/>
          <p:cNvSpPr/>
          <p:nvPr/>
        </p:nvSpPr>
        <p:spPr>
          <a:xfrm>
            <a:off x="12192000" y="622700"/>
            <a:ext cx="1841400" cy="317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Description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최신사양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8" name="Google Shape;1188;g310e6557ca1_0_142"/>
          <p:cNvSpPr/>
          <p:nvPr/>
        </p:nvSpPr>
        <p:spPr>
          <a:xfrm>
            <a:off x="12192000" y="993350"/>
            <a:ext cx="1841400" cy="317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화면보호기 on/off 토글 삭제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9" name="Google Shape;1189;g310e6557ca1_0_142"/>
          <p:cNvSpPr/>
          <p:nvPr/>
        </p:nvSpPr>
        <p:spPr>
          <a:xfrm>
            <a:off x="12192000" y="1364000"/>
            <a:ext cx="1841400" cy="464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화면보호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삭제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업데이트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0" name="Google Shape;1190;g310e6557ca1_0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270" y="1495549"/>
            <a:ext cx="2124900" cy="99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g310e6557ca1_0_142"/>
          <p:cNvSpPr/>
          <p:nvPr/>
        </p:nvSpPr>
        <p:spPr>
          <a:xfrm>
            <a:off x="12192000" y="1881350"/>
            <a:ext cx="1841400" cy="464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v0.21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면보호 모듈 복원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보호기 모듈 삭제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g311805bab6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50" y="972575"/>
            <a:ext cx="1786217" cy="518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g311805bab69_0_23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199" name="Google Shape;1199;g311805bab69_0_23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200" name="Google Shape;1200;g311805bab69_0_23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201" name="Google Shape;1201;g311805bab69_0_23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202" name="Google Shape;1202;g311805bab69_0_23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5551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03" name="Google Shape;1203;g311805bab69_0_23"/>
          <p:cNvSpPr txBox="1"/>
          <p:nvPr/>
        </p:nvSpPr>
        <p:spPr>
          <a:xfrm>
            <a:off x="2206709" y="757181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컨트롤 모듈_자동예약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311805bab69_0_23"/>
          <p:cNvSpPr txBox="1"/>
          <p:nvPr/>
        </p:nvSpPr>
        <p:spPr>
          <a:xfrm>
            <a:off x="9217500" y="952800"/>
            <a:ext cx="29745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[자동예약_알람 시계]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사용자가 설정한 시간에 해당 모드로 적용.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최대 3개까지 등록 가능.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7-1 </a:t>
            </a:r>
            <a:r>
              <a:rPr lang="ko-KR" sz="8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tap 시</a:t>
            </a:r>
            <a:r>
              <a:rPr b="1" lang="ko-KR" sz="8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, [알람 시계_추가popup] </a:t>
            </a:r>
            <a:r>
              <a:rPr lang="ko-KR" sz="80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레이어 팝업 호출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 strike="sngStrike">
                <a:solidFill>
                  <a:schemeClr val="dk1"/>
                </a:solidFill>
              </a:rPr>
              <a:t>7-2 </a:t>
            </a:r>
            <a:r>
              <a:rPr lang="ko-KR" sz="800" strike="sngStrike">
                <a:solidFill>
                  <a:schemeClr val="dk1"/>
                </a:solidFill>
              </a:rPr>
              <a:t>On/Off 토글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• On 시: 예약된 알람 전체 기능 활성화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 - 하위 알람 개별 항목의 전체 값이 On으로 바뀌고, 개별 항목의 토글 선택이 가능한 상태.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• Off 시: 예약된 알람 전체 기능 비활성화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 - 하위 알람 개별 항목의 전체 값이 Off로 바뀌고, 개별 항목의 토글 선택이 불가능한 상태.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Ex 1. 하기 상태에서 전체 On/Off 토글 버튼 ‘Off’ 동작 시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• (동작 전) 알람 1 On, 알람 2 Off, 알람 3 On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• (동작 후) 알람 1 Off, 알람 2  Off, 알람 3 Off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  위 상태에서 전체 On/Off 토글 버튼 ‘On’ 동작 시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• (동작 전) 알람 1 Off, 알람 2  Off, 알람 3 Off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• (동작 후) 알람 1 On, 알람 2 On, 알람 3 On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Ex2. 전체 On/Off 토글 버튼 ‘Off’상태에서, 사용자가 다른 디바이스로 알람설정을 제어하여 일부 알람이 켜져있는 경우: 제품 현재 상태를 반영하여 표현되어야 함.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• (제품 or 다른 디바이스에서 동작)  알람 1 On, 알람 2 Off, 알람 3 삭제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 strike="sngStrike">
                <a:solidFill>
                  <a:schemeClr val="dk1"/>
                </a:solidFill>
              </a:rPr>
              <a:t> • (사용자가 앱에 진입 시) 전체 On/Off 버튼 On 상태, 알람 1 On, 알람 2 Off 로 현재 상태 표시.</a:t>
            </a:r>
            <a:endParaRPr sz="800" strike="sngStrike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7-3 </a:t>
            </a:r>
            <a:r>
              <a:rPr lang="ko-KR" sz="800">
                <a:solidFill>
                  <a:schemeClr val="dk1"/>
                </a:solidFill>
              </a:rPr>
              <a:t>tap 시, 편집 모드로 진입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예약된 알람에 대해 삭제, 변경 모드로 진입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b="1" lang="ko-KR" sz="800">
                <a:solidFill>
                  <a:schemeClr val="dk1"/>
                </a:solidFill>
              </a:rPr>
              <a:t>[자동예약_알람 시계_편집모드]</a:t>
            </a:r>
            <a:r>
              <a:rPr lang="ko-KR" sz="800">
                <a:solidFill>
                  <a:schemeClr val="dk1"/>
                </a:solidFill>
              </a:rPr>
              <a:t> 화면 참고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1개 이상의 예약된 알람이 있을 때 버튼 노출.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알람시계 카드 외 영역 tap 시, 편집 모드 종료.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</a:t>
            </a: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사용자가 삭제한 이력이 있다 하더라도, 편집 모드 진입 </a:t>
            </a:r>
            <a:br>
              <a:rPr lang="ko-KR" sz="800">
                <a:solidFill>
                  <a:schemeClr val="dk1"/>
                </a:solidFill>
              </a:rPr>
            </a:br>
            <a:r>
              <a:rPr lang="ko-KR" sz="800">
                <a:solidFill>
                  <a:schemeClr val="dk1"/>
                </a:solidFill>
              </a:rPr>
              <a:t>      이전 상태로 원복됨.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7-4 </a:t>
            </a:r>
            <a:r>
              <a:rPr lang="ko-KR" sz="800">
                <a:solidFill>
                  <a:schemeClr val="dk1"/>
                </a:solidFill>
              </a:rPr>
              <a:t>예약된 알람 목록 영역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설정된 시간, 반복여부(매일), On/Off 토글 표시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</a:t>
            </a:r>
            <a:r>
              <a:rPr lang="ko-KR" sz="800">
                <a:solidFill>
                  <a:schemeClr val="dk1"/>
                </a:solidFill>
              </a:rPr>
              <a:t> • </a:t>
            </a:r>
            <a:r>
              <a:rPr lang="ko-KR" sz="800">
                <a:solidFill>
                  <a:schemeClr val="dk1"/>
                </a:solidFill>
              </a:rPr>
              <a:t>설정 시간: hh:mm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 • </a:t>
            </a:r>
            <a:r>
              <a:rPr lang="ko-KR" sz="800">
                <a:solidFill>
                  <a:schemeClr val="dk1"/>
                </a:solidFill>
              </a:rPr>
              <a:t>반복 여부 : 매일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 • </a:t>
            </a:r>
            <a:r>
              <a:rPr lang="ko-KR" sz="800">
                <a:solidFill>
                  <a:schemeClr val="dk1"/>
                </a:solidFill>
              </a:rPr>
              <a:t>On/Off 토글 : 해당 알람의 개별 동작 여부를 설정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dk1"/>
                </a:solidFill>
              </a:rPr>
              <a:t>     - </a:t>
            </a:r>
            <a:r>
              <a:rPr lang="ko-KR" sz="800">
                <a:solidFill>
                  <a:schemeClr val="dk1"/>
                </a:solidFill>
              </a:rPr>
              <a:t>7-2 전체 On/Off 토글 버튼의 상태가 On일 경우만 해당.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0C0C0C"/>
                </a:solidFill>
              </a:rPr>
              <a:t> • </a:t>
            </a:r>
            <a:r>
              <a:rPr lang="ko-KR" sz="800">
                <a:solidFill>
                  <a:srgbClr val="0C0C0C"/>
                </a:solidFill>
              </a:rPr>
              <a:t>목록 정렬 순서: 제품에서 내려주는 순서대로 표시</a:t>
            </a:r>
            <a:endParaRPr sz="8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800">
                <a:solidFill>
                  <a:srgbClr val="0C0C0C"/>
                </a:solidFill>
              </a:rPr>
              <a:t>7-5 </a:t>
            </a:r>
            <a:r>
              <a:rPr lang="ko-KR" sz="800">
                <a:solidFill>
                  <a:srgbClr val="0C0C0C"/>
                </a:solidFill>
              </a:rPr>
              <a:t>추가 버튼 비활성화 상태</a:t>
            </a:r>
            <a:endParaRPr sz="8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0C0C0C"/>
                </a:solidFill>
              </a:rPr>
              <a:t> • </a:t>
            </a:r>
            <a:r>
              <a:rPr lang="ko-KR" sz="800">
                <a:solidFill>
                  <a:srgbClr val="0C0C0C"/>
                </a:solidFill>
              </a:rPr>
              <a:t>추가 화면으로 진입 불가</a:t>
            </a:r>
            <a:endParaRPr sz="8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0C0C0C"/>
                </a:solidFill>
              </a:rPr>
              <a:t> • </a:t>
            </a:r>
            <a:r>
              <a:rPr lang="ko-KR" sz="800">
                <a:solidFill>
                  <a:srgbClr val="0C0C0C"/>
                </a:solidFill>
              </a:rPr>
              <a:t>비활성화 상태 Case</a:t>
            </a:r>
            <a:endParaRPr sz="8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0C0C0C"/>
                </a:solidFill>
              </a:rPr>
              <a:t>  </a:t>
            </a:r>
            <a:r>
              <a:rPr lang="ko-KR" sz="800">
                <a:solidFill>
                  <a:srgbClr val="0C0C0C"/>
                </a:solidFill>
              </a:rPr>
              <a:t> • </a:t>
            </a:r>
            <a:r>
              <a:rPr lang="ko-KR" sz="800">
                <a:solidFill>
                  <a:srgbClr val="0C0C0C"/>
                </a:solidFill>
              </a:rPr>
              <a:t>최대 알람 갯수 상태여서 추가 불가할 시</a:t>
            </a:r>
            <a:endParaRPr sz="8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0C0C0C"/>
                </a:solidFill>
              </a:rPr>
              <a:t>   • </a:t>
            </a:r>
            <a:r>
              <a:rPr lang="ko-KR" sz="800">
                <a:solidFill>
                  <a:srgbClr val="0C0C0C"/>
                </a:solidFill>
              </a:rPr>
              <a:t>알람 시계 Off 시,</a:t>
            </a:r>
            <a:r>
              <a:rPr b="1" lang="ko-KR" sz="800">
                <a:solidFill>
                  <a:srgbClr val="0C0C0C"/>
                </a:solidFill>
              </a:rPr>
              <a:t> [자동예약_알람 시계_Off] </a:t>
            </a:r>
            <a:r>
              <a:rPr lang="ko-KR" sz="800">
                <a:solidFill>
                  <a:srgbClr val="0C0C0C"/>
                </a:solidFill>
              </a:rPr>
              <a:t>화면 참고</a:t>
            </a:r>
            <a:endParaRPr sz="800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rgbClr val="0C0C0C"/>
                </a:solidFill>
              </a:rPr>
              <a:t>  </a:t>
            </a:r>
            <a:r>
              <a:rPr lang="ko-KR" sz="800">
                <a:solidFill>
                  <a:srgbClr val="0C0C0C"/>
                </a:solidFill>
              </a:rPr>
              <a:t> • </a:t>
            </a:r>
            <a:r>
              <a:rPr lang="ko-KR" sz="800">
                <a:solidFill>
                  <a:srgbClr val="0C0C0C"/>
                </a:solidFill>
              </a:rPr>
              <a:t>편집모드 진입 시, </a:t>
            </a:r>
            <a:r>
              <a:rPr b="1" lang="ko-KR" sz="800">
                <a:solidFill>
                  <a:srgbClr val="0C0C0C"/>
                </a:solidFill>
              </a:rPr>
              <a:t>[자동예약_알람 시계_편집모드]</a:t>
            </a:r>
            <a:r>
              <a:rPr lang="ko-KR" sz="800">
                <a:solidFill>
                  <a:srgbClr val="0C0C0C"/>
                </a:solidFill>
              </a:rPr>
              <a:t> 화면 </a:t>
            </a:r>
            <a:br>
              <a:rPr lang="ko-KR" sz="800">
                <a:solidFill>
                  <a:srgbClr val="0C0C0C"/>
                </a:solidFill>
              </a:rPr>
            </a:br>
            <a:r>
              <a:rPr lang="ko-KR" sz="800">
                <a:solidFill>
                  <a:srgbClr val="0C0C0C"/>
                </a:solidFill>
              </a:rPr>
              <a:t>      참고</a:t>
            </a:r>
            <a:endParaRPr sz="800">
              <a:solidFill>
                <a:srgbClr val="0C0C0C"/>
              </a:solidFill>
            </a:endParaRPr>
          </a:p>
        </p:txBody>
      </p:sp>
      <p:grpSp>
        <p:nvGrpSpPr>
          <p:cNvPr id="1205" name="Google Shape;1205;g311805bab69_0_23"/>
          <p:cNvGrpSpPr/>
          <p:nvPr/>
        </p:nvGrpSpPr>
        <p:grpSpPr>
          <a:xfrm>
            <a:off x="232859" y="835244"/>
            <a:ext cx="1706049" cy="215452"/>
            <a:chOff x="427765" y="4166877"/>
            <a:chExt cx="2387418" cy="301500"/>
          </a:xfrm>
        </p:grpSpPr>
        <p:grpSp>
          <p:nvGrpSpPr>
            <p:cNvPr id="1206" name="Google Shape;1206;g311805bab69_0_23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207" name="Google Shape;1207;g311805bab69_0_23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08" name="Google Shape;1208;g311805bab69_0_23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09" name="Google Shape;1209;g311805bab69_0_23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10" name="Google Shape;1210;g311805bab69_0_23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211" name="Google Shape;1211;g311805bab69_0_23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g311805bab69_0_23"/>
          <p:cNvGrpSpPr/>
          <p:nvPr/>
        </p:nvGrpSpPr>
        <p:grpSpPr>
          <a:xfrm>
            <a:off x="232859" y="6129140"/>
            <a:ext cx="1706049" cy="215452"/>
            <a:chOff x="427765" y="4166877"/>
            <a:chExt cx="2387418" cy="301500"/>
          </a:xfrm>
        </p:grpSpPr>
        <p:grpSp>
          <p:nvGrpSpPr>
            <p:cNvPr id="1213" name="Google Shape;1213;g311805bab69_0_23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214" name="Google Shape;1214;g311805bab69_0_23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15" name="Google Shape;1215;g311805bab69_0_23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16" name="Google Shape;1216;g311805bab69_0_23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17" name="Google Shape;1217;g311805bab69_0_23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218" name="Google Shape;1218;g311805bab69_0_23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9" name="Google Shape;1219;g311805bab69_0_23"/>
          <p:cNvSpPr txBox="1"/>
          <p:nvPr/>
        </p:nvSpPr>
        <p:spPr>
          <a:xfrm>
            <a:off x="2206709" y="119069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자동예약_알람 시계_알람2개</a:t>
            </a:r>
            <a:endParaRPr sz="600"/>
          </a:p>
        </p:txBody>
      </p:sp>
      <p:sp>
        <p:nvSpPr>
          <p:cNvPr id="1220" name="Google Shape;1220;g311805bab69_0_23"/>
          <p:cNvSpPr txBox="1"/>
          <p:nvPr/>
        </p:nvSpPr>
        <p:spPr>
          <a:xfrm>
            <a:off x="4232875" y="119069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자동예약_알람 시계_알람3개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g311805bab69_0_23"/>
          <p:cNvSpPr txBox="1"/>
          <p:nvPr/>
        </p:nvSpPr>
        <p:spPr>
          <a:xfrm>
            <a:off x="2206709" y="370008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자동예약_알람 시계_편집모드</a:t>
            </a:r>
            <a:endParaRPr sz="600"/>
          </a:p>
        </p:txBody>
      </p:sp>
      <p:sp>
        <p:nvSpPr>
          <p:cNvPr id="1222" name="Google Shape;1222;g311805bab69_0_23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자동예약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23" name="Google Shape;1223;g311805bab69_0_23"/>
          <p:cNvGraphicFramePr/>
          <p:nvPr/>
        </p:nvGraphicFramePr>
        <p:xfrm>
          <a:off x="6302533" y="46421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149000"/>
              </a:tblGrid>
              <a:tr h="122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C0C0C"/>
                          </a:solidFill>
                        </a:rPr>
                        <a:t>7-6 </a:t>
                      </a: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편집모드 진입 시 노출되는 ‘삭제’ 버튼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 • tap 시, 해당 알람 항목 삭제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 • 중간 알람 항목이 삭제될 경우, 비어있는 슬롯은 표현하지 </a:t>
                      </a:r>
                      <a:br>
                        <a:rPr lang="ko-KR" sz="800">
                          <a:solidFill>
                            <a:srgbClr val="0C0C0C"/>
                          </a:solidFill>
                        </a:rPr>
                      </a:b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    않고 순차적으로 리스트 보여짐.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C0C0C"/>
                          </a:solidFill>
                        </a:rPr>
                        <a:t>7-7 </a:t>
                      </a: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편집모드 진입 시 노출되는 ‘편집’ 버튼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 • tap 시, </a:t>
                      </a:r>
                      <a:r>
                        <a:rPr b="1" lang="ko-KR" sz="800">
                          <a:solidFill>
                            <a:srgbClr val="0C0C0C"/>
                          </a:solidFill>
                        </a:rPr>
                        <a:t>[알람 시계_추가popup]</a:t>
                      </a: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 레이어 팝업 호출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C0C0C"/>
                          </a:solidFill>
                        </a:rPr>
                        <a:t>7-8 </a:t>
                      </a: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편집모드 진입 시 노출되는 ‘완료’ 버튼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 • 편집모드 진입 시 버튼 변경: 6-3 편집 &gt; 6-8 완료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 • tap 시, 편집모드 종료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   • 사용자가 알람 리스트 삭제한 내역대로 저장됨.</a:t>
                      </a:r>
                      <a:endParaRPr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24" name="Google Shape;1224;g311805bab69_0_23"/>
          <p:cNvSpPr/>
          <p:nvPr/>
        </p:nvSpPr>
        <p:spPr>
          <a:xfrm>
            <a:off x="12192000" y="584675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알람시계 Description 보완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5" name="Google Shape;1225;g311805bab69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400" y="1387996"/>
            <a:ext cx="3765450" cy="204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g311805bab69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6400" y="3912924"/>
            <a:ext cx="1768975" cy="1764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g311805bab69_0_23"/>
          <p:cNvSpPr/>
          <p:nvPr/>
        </p:nvSpPr>
        <p:spPr>
          <a:xfrm>
            <a:off x="12192000" y="1160300"/>
            <a:ext cx="1841400" cy="4158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알람시계 ON/OFF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토글 삭제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8" name="Google Shape;1228;g311805bab69_0_23"/>
          <p:cNvSpPr/>
          <p:nvPr/>
        </p:nvSpPr>
        <p:spPr>
          <a:xfrm>
            <a:off x="12192000" y="1607000"/>
            <a:ext cx="1841400" cy="431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Google Shape;12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050" y="1476900"/>
            <a:ext cx="1887874" cy="471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81"/>
          <p:cNvPicPr preferRelativeResize="0"/>
          <p:nvPr/>
        </p:nvPicPr>
        <p:blipFill rotWithShape="1">
          <a:blip r:embed="rId4">
            <a:alphaModFix/>
          </a:blip>
          <a:srcRect b="6916" l="0" r="0" t="0"/>
          <a:stretch/>
        </p:blipFill>
        <p:spPr>
          <a:xfrm>
            <a:off x="420875" y="984225"/>
            <a:ext cx="1692000" cy="527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81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237" name="Google Shape;1237;p81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238" name="Google Shape;1238;p81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239" name="Google Shape;1239;p81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240" name="Google Shape;1240;p81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[컨트롤모듈_기기세팅] 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제품의 디스플레이, 센서, 조명, 소리 등 기기의 유지 상태 세팅</a:t>
                      </a:r>
                      <a:endParaRPr sz="800" u="none" cap="none" strike="noStrike"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제어 화면 내 </a:t>
                      </a:r>
                      <a:r>
                        <a:rPr b="0" lang="ko-KR" sz="800" u="none" cap="none" strike="noStrike"/>
                        <a:t>[컨트롤모듈]</a:t>
                      </a:r>
                      <a:r>
                        <a:rPr lang="ko-KR" sz="800" u="none" cap="none" strike="noStrike"/>
                        <a:t>노출 기준은 좌측 순서 참고</a:t>
                      </a:r>
                      <a:endParaRPr sz="800" u="none" cap="none" strike="noStrike"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옵션값의 하위 세부값은 제품에 설정된 최신 값을 유지.</a:t>
                      </a:r>
                      <a:endParaRPr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옵션을 지원하는 제품의 경우 해당 컨트롤 노출</a:t>
                      </a:r>
                      <a:endParaRPr sz="800" u="none" cap="none" strike="noStrike"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모델별 제어 기능 지원 여부는 모델별 기능정의서 참고.</a:t>
                      </a:r>
                      <a:endParaRPr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컨트롤 모듈별 Tooltip 내용은 </a:t>
                      </a:r>
                      <a:r>
                        <a:rPr b="0" lang="ko-KR" sz="800" u="none" cap="none" strike="noStrike"/>
                        <a:t>[DE_정수기홈_제품제어_툴팁]</a:t>
                      </a:r>
                      <a:r>
                        <a:rPr lang="ko-KR" sz="800" u="none" cap="none" strike="noStrike"/>
                        <a:t>가이드 참고.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[기기세팅_계량단위]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계량 단위를 설정하며, 설정된 값은 제품에도 설정됨.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제품에 설정된 디폴트 값을 앱 실행 시 반영 필요.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해당 설정은 앱 내에서는 ‘제품제어‘ 화면에만 해당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단위 선택 영역 : oz 또는 ml 중 택1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[기기세팅_온도단위]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온도 단위를 설정하며, 설정된 값은 제품에도 설정됨.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제품에 설정된 디폴트 값을 앱 실행 시 반영 필요.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해당 설정은 앱 내에서는 ‘제어‘ 화면에만 해당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단위 선택 영역 : ℉ 또는 ℃ 중 택1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[기기세팅_기본화면]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제품 화면의 기본 화면 모드를 설정함</a:t>
                      </a:r>
                      <a:endParaRPr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/>
                        <a:t>3-1 </a:t>
                      </a:r>
                      <a:r>
                        <a:rPr lang="ko-KR" sz="800"/>
                        <a:t>옵션 선택 영역 : 메인 / 레시피 / MY워터 중 택1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[기기세팅_메인테마]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 화면의 메인화면 테마 모드를 설정함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4-1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옵션 선택 영역 : 클래식 / 네이처 중 택1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107999" lvl="0" marL="107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클래식 선택 시 &gt; 미세조절테마 원형으로 default 설정 (버튼형으로 변경 가능)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107999" lvl="0" marL="107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네이처 선택 시 &gt; 미세조절테마 버튼형으로 default 설정 (원형으로 변경 가능)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[기기세팅_미세조절테마]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 화면 중 미세조절화면에 대한 테마 모드 설정함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5-1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옵션 선택 영역 : 원형 / 버튼형 중 택1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[기기세팅_대기화면]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6-1 On/Off 토글 : 대기화면 동작 On/Off 여부를 설정.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기기세팅_대기모드]</a:t>
                      </a:r>
                      <a:endParaRPr b="1"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• LCD 없는 모델의 제품 패널 대기모드(패널 밝기 조절)를 설정함</a:t>
                      </a:r>
                      <a:endParaRPr b="1"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7-1 On/Off 토글 : 대기모드 동작 On/Off 여부를 설정.</a:t>
                      </a:r>
                      <a:endParaRPr b="1"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41" name="Google Shape;1241;p81"/>
          <p:cNvSpPr txBox="1"/>
          <p:nvPr/>
        </p:nvSpPr>
        <p:spPr>
          <a:xfrm>
            <a:off x="4241284" y="1292110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기기세팅_계량단위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2" name="Google Shape;1242;p81"/>
          <p:cNvGrpSpPr/>
          <p:nvPr/>
        </p:nvGrpSpPr>
        <p:grpSpPr>
          <a:xfrm>
            <a:off x="414024" y="865267"/>
            <a:ext cx="1705924" cy="215403"/>
            <a:chOff x="427948" y="4166877"/>
            <a:chExt cx="2387368" cy="301447"/>
          </a:xfrm>
        </p:grpSpPr>
        <p:grpSp>
          <p:nvGrpSpPr>
            <p:cNvPr id="1243" name="Google Shape;1243;p81"/>
            <p:cNvGrpSpPr/>
            <p:nvPr/>
          </p:nvGrpSpPr>
          <p:grpSpPr>
            <a:xfrm>
              <a:off x="427948" y="4182211"/>
              <a:ext cx="2387368" cy="256884"/>
              <a:chOff x="3664503" y="6049239"/>
              <a:chExt cx="2193768" cy="210526"/>
            </a:xfrm>
          </p:grpSpPr>
          <p:sp>
            <p:nvSpPr>
              <p:cNvPr id="1244" name="Google Shape;1244;p81"/>
              <p:cNvSpPr/>
              <p:nvPr/>
            </p:nvSpPr>
            <p:spPr>
              <a:xfrm>
                <a:off x="3664503" y="6049239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45" name="Google Shape;1245;p81"/>
              <p:cNvSpPr/>
              <p:nvPr/>
            </p:nvSpPr>
            <p:spPr>
              <a:xfrm>
                <a:off x="4202510" y="6061986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46" name="Google Shape;1246;p81"/>
              <p:cNvSpPr/>
              <p:nvPr/>
            </p:nvSpPr>
            <p:spPr>
              <a:xfrm>
                <a:off x="4747965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47" name="Google Shape;1247;p81"/>
              <p:cNvSpPr/>
              <p:nvPr/>
            </p:nvSpPr>
            <p:spPr>
              <a:xfrm>
                <a:off x="5303118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248" name="Google Shape;1248;p81"/>
            <p:cNvSpPr txBox="1"/>
            <p:nvPr/>
          </p:nvSpPr>
          <p:spPr>
            <a:xfrm>
              <a:off x="872556" y="4166877"/>
              <a:ext cx="1364100" cy="3014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9" name="Google Shape;1249;p81"/>
          <p:cNvSpPr txBox="1"/>
          <p:nvPr/>
        </p:nvSpPr>
        <p:spPr>
          <a:xfrm>
            <a:off x="4241284" y="977806"/>
            <a:ext cx="19336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모듈_기기세팅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81"/>
          <p:cNvSpPr txBox="1"/>
          <p:nvPr/>
        </p:nvSpPr>
        <p:spPr>
          <a:xfrm>
            <a:off x="4241284" y="1996635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기기세팅_온도단위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81"/>
          <p:cNvSpPr txBox="1"/>
          <p:nvPr/>
        </p:nvSpPr>
        <p:spPr>
          <a:xfrm>
            <a:off x="4241284" y="2602210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</a:t>
            </a:r>
            <a:r>
              <a:rPr lang="ko-KR" sz="600"/>
              <a:t>기본화면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81"/>
          <p:cNvSpPr txBox="1"/>
          <p:nvPr/>
        </p:nvSpPr>
        <p:spPr>
          <a:xfrm>
            <a:off x="4241284" y="3555360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기기세팅_메인 테마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81"/>
          <p:cNvSpPr txBox="1"/>
          <p:nvPr/>
        </p:nvSpPr>
        <p:spPr>
          <a:xfrm>
            <a:off x="4241284" y="4508500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기기세팅_미세조절 테마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81"/>
          <p:cNvSpPr txBox="1"/>
          <p:nvPr/>
        </p:nvSpPr>
        <p:spPr>
          <a:xfrm>
            <a:off x="4241284" y="5582560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기기세팅_대기화면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81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기기세팅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6" name="Google Shape;1256;p81"/>
          <p:cNvGrpSpPr/>
          <p:nvPr/>
        </p:nvGrpSpPr>
        <p:grpSpPr>
          <a:xfrm>
            <a:off x="413859" y="6129140"/>
            <a:ext cx="1706049" cy="215452"/>
            <a:chOff x="427765" y="4166877"/>
            <a:chExt cx="2387418" cy="301500"/>
          </a:xfrm>
        </p:grpSpPr>
        <p:grpSp>
          <p:nvGrpSpPr>
            <p:cNvPr id="1257" name="Google Shape;1257;p81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258" name="Google Shape;1258;p81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59" name="Google Shape;1259;p81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60" name="Google Shape;1260;p81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261" name="Google Shape;1261;p81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262" name="Google Shape;1262;p81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3" name="Google Shape;126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875" y="728675"/>
            <a:ext cx="1048850" cy="593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81"/>
          <p:cNvPicPr preferRelativeResize="0"/>
          <p:nvPr/>
        </p:nvPicPr>
        <p:blipFill rotWithShape="1">
          <a:blip r:embed="rId6">
            <a:alphaModFix/>
          </a:blip>
          <a:srcRect b="69920" l="0" r="0" t="4431"/>
          <a:stretch/>
        </p:blipFill>
        <p:spPr>
          <a:xfrm>
            <a:off x="427900" y="1824500"/>
            <a:ext cx="1692000" cy="2167572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81"/>
          <p:cNvSpPr/>
          <p:nvPr/>
        </p:nvSpPr>
        <p:spPr>
          <a:xfrm>
            <a:off x="12192000" y="622700"/>
            <a:ext cx="1841400" cy="723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메인테마/미세조절테마 타이틀 변경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대기화면 컴포넌트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6" name="Google Shape;1266;p81"/>
          <p:cNvSpPr/>
          <p:nvPr/>
        </p:nvSpPr>
        <p:spPr>
          <a:xfrm>
            <a:off x="12192000" y="1399850"/>
            <a:ext cx="1841400" cy="506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v0.20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메인테마 변경 시 미세조절테마 변경 정책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7" name="Google Shape;1267;p81" title="기기세팅_대기화면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2680" y="5829141"/>
            <a:ext cx="1560521" cy="32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81"/>
          <p:cNvSpPr/>
          <p:nvPr/>
        </p:nvSpPr>
        <p:spPr>
          <a:xfrm>
            <a:off x="6486938" y="5791413"/>
            <a:ext cx="1692000" cy="3990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9" name="Google Shape;1269;p81"/>
          <p:cNvSpPr txBox="1"/>
          <p:nvPr/>
        </p:nvSpPr>
        <p:spPr>
          <a:xfrm>
            <a:off x="6405634" y="5582560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기기세팅_대기모드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0" name="Google Shape;1270;p81"/>
          <p:cNvGrpSpPr/>
          <p:nvPr/>
        </p:nvGrpSpPr>
        <p:grpSpPr>
          <a:xfrm>
            <a:off x="461779" y="3970755"/>
            <a:ext cx="1595420" cy="2160600"/>
            <a:chOff x="-1649487" y="3992063"/>
            <a:chExt cx="1595420" cy="2160600"/>
          </a:xfrm>
        </p:grpSpPr>
        <p:grpSp>
          <p:nvGrpSpPr>
            <p:cNvPr id="1271" name="Google Shape;1271;p81"/>
            <p:cNvGrpSpPr/>
            <p:nvPr/>
          </p:nvGrpSpPr>
          <p:grpSpPr>
            <a:xfrm>
              <a:off x="-1649487" y="3992063"/>
              <a:ext cx="1595400" cy="2160600"/>
              <a:chOff x="-2235612" y="3887388"/>
              <a:chExt cx="1595400" cy="2160600"/>
            </a:xfrm>
          </p:grpSpPr>
          <p:sp>
            <p:nvSpPr>
              <p:cNvPr id="1272" name="Google Shape;1272;p81"/>
              <p:cNvSpPr/>
              <p:nvPr/>
            </p:nvSpPr>
            <p:spPr>
              <a:xfrm>
                <a:off x="-2235612" y="3887388"/>
                <a:ext cx="1595400" cy="2160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highlight>
                    <a:srgbClr val="F9F9F9"/>
                  </a:highlight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273" name="Google Shape;1273;p81"/>
              <p:cNvGrpSpPr/>
              <p:nvPr/>
            </p:nvGrpSpPr>
            <p:grpSpPr>
              <a:xfrm>
                <a:off x="-2218170" y="3936516"/>
                <a:ext cx="1560521" cy="2062334"/>
                <a:chOff x="493642" y="4029441"/>
                <a:chExt cx="1560521" cy="2062334"/>
              </a:xfrm>
            </p:grpSpPr>
            <p:pic>
              <p:nvPicPr>
                <p:cNvPr id="1274" name="Google Shape;1274;p81" title="기기세팅_대기모드.png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493642" y="4763630"/>
                  <a:ext cx="1560521" cy="6660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75" name="Google Shape;1275;p81" title="기기세팅_대기화면.png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493642" y="4029441"/>
                  <a:ext cx="1560521" cy="3235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76" name="Google Shape;1276;p81" title="기기세팅_대기화면-1.png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493642" y="4396538"/>
                  <a:ext cx="1560521" cy="3235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77" name="Google Shape;1277;p81" title="기기세팅_화면밝기.png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493642" y="5473275"/>
                  <a:ext cx="1560521" cy="618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278" name="Google Shape;1278;p81" title="기기세팅_대기화면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1614600" y="4032193"/>
              <a:ext cx="1560532" cy="323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9" name="Google Shape;1279;p81"/>
          <p:cNvSpPr/>
          <p:nvPr/>
        </p:nvSpPr>
        <p:spPr>
          <a:xfrm>
            <a:off x="12192000" y="1959500"/>
            <a:ext cx="1841400" cy="6426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기기세팅_대기모드 컴포넌트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메인테마 변경 시 정책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0" name="Google Shape;1280;p81" title="기기세팅_대기화면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2688" y="5829143"/>
            <a:ext cx="1560532" cy="323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1" name="Google Shape;1281;p81"/>
          <p:cNvGrpSpPr/>
          <p:nvPr/>
        </p:nvGrpSpPr>
        <p:grpSpPr>
          <a:xfrm>
            <a:off x="7542175" y="5706925"/>
            <a:ext cx="290400" cy="261600"/>
            <a:chOff x="6862650" y="5079675"/>
            <a:chExt cx="290400" cy="261600"/>
          </a:xfrm>
        </p:grpSpPr>
        <p:sp>
          <p:nvSpPr>
            <p:cNvPr id="1282" name="Google Shape;1282;p81"/>
            <p:cNvSpPr/>
            <p:nvPr/>
          </p:nvSpPr>
          <p:spPr>
            <a:xfrm>
              <a:off x="6899250" y="5101875"/>
              <a:ext cx="217200" cy="21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3" name="Google Shape;1283;p81"/>
            <p:cNvSpPr txBox="1"/>
            <p:nvPr/>
          </p:nvSpPr>
          <p:spPr>
            <a:xfrm>
              <a:off x="6862650" y="5079675"/>
              <a:ext cx="290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7-1</a:t>
              </a:r>
              <a:endParaRPr sz="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84" name="Google Shape;1284;p81"/>
          <p:cNvSpPr/>
          <p:nvPr/>
        </p:nvSpPr>
        <p:spPr>
          <a:xfrm>
            <a:off x="413488" y="3992075"/>
            <a:ext cx="1692000" cy="3990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82"/>
          <p:cNvPicPr preferRelativeResize="0"/>
          <p:nvPr/>
        </p:nvPicPr>
        <p:blipFill rotWithShape="1">
          <a:blip r:embed="rId3">
            <a:alphaModFix/>
          </a:blip>
          <a:srcRect b="6015" l="0" r="0" t="0"/>
          <a:stretch/>
        </p:blipFill>
        <p:spPr>
          <a:xfrm>
            <a:off x="413850" y="998650"/>
            <a:ext cx="1706050" cy="5245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82"/>
          <p:cNvPicPr preferRelativeResize="0"/>
          <p:nvPr/>
        </p:nvPicPr>
        <p:blipFill rotWithShape="1">
          <a:blip r:embed="rId4">
            <a:alphaModFix/>
          </a:blip>
          <a:srcRect b="82076" l="0" r="0" t="-860"/>
          <a:stretch/>
        </p:blipFill>
        <p:spPr>
          <a:xfrm>
            <a:off x="4699025" y="1497025"/>
            <a:ext cx="3833248" cy="98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1172" y="1487875"/>
            <a:ext cx="2076799" cy="498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82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294" name="Google Shape;1294;p82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295" name="Google Shape;1295;p82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296" name="Google Shape;1296;p82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297" name="Google Shape;1297;p82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[기기세팅_대기모드]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제품을 사용하지 않을 때 대기 화면을 설정함</a:t>
                      </a:r>
                      <a:endParaRPr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/>
                        <a:t>7-1 </a:t>
                      </a:r>
                      <a:r>
                        <a:rPr lang="ko-KR" sz="800"/>
                        <a:t>옵션 선택 영역 : 기본 / 시계 / 날씨 중 택1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[기기세팅_화면밝기]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제품 화면 밝기의 단계를 설정함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8-1 </a:t>
                      </a:r>
                      <a:r>
                        <a:rPr lang="ko-KR" sz="800"/>
                        <a:t>화면밝기 선택  영역 : 1 ~ 5 단계를 표시</a:t>
                      </a:r>
                      <a:endParaRPr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• </a:t>
                      </a:r>
                      <a:r>
                        <a:rPr lang="ko-KR" sz="800"/>
                        <a:t>1단계(아주 어둡게) ~ 5단계(아주밝게)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[기기세팅_글자크기]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제품 화면의 글자크기를 설정함</a:t>
                      </a:r>
                      <a:endParaRPr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/>
                        <a:t>9-1 </a:t>
                      </a:r>
                      <a:r>
                        <a:rPr lang="ko-KR" sz="800"/>
                        <a:t>옵션 선택 영역 : 보통 / 크게 중 택1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[기기세팅_컵센싱]</a:t>
                      </a:r>
                      <a:endParaRPr b="1"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컵센싱 기능 사용 여부를 설정함</a:t>
                      </a:r>
                      <a:endParaRPr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/>
                        <a:t>10-1 </a:t>
                      </a:r>
                      <a:r>
                        <a:rPr lang="ko-KR" sz="800"/>
                        <a:t>On/Off 토글 : 컵센싱 사용 여부를 설정.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[기기세팅_자동무빙]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파우셋이 노출된 상태에서 제품 사용이 없을면 파우셋이 들어가기까지 대기하는 시간을 설정.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11-1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대기 시간 선택 영역 : 1/5/10/30/60분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[기기세팅_조명]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12-1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On/Off 토글 : 제품 조명 On/Off 여부를 설정.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[기기세팅_추출표시등]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13-1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On/Off 토글 : 제품 추출 표시등 On/Off 여부를 설정.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[기기세팅_웰컴라이팅]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14-1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On/Off 토글 : 웰컴 라이팅 기능 사용 여부를 설정.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98" name="Google Shape;1298;p82"/>
          <p:cNvSpPr txBox="1"/>
          <p:nvPr/>
        </p:nvSpPr>
        <p:spPr>
          <a:xfrm>
            <a:off x="2625859" y="1302473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기기세팅_대기모드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82"/>
          <p:cNvSpPr txBox="1"/>
          <p:nvPr/>
        </p:nvSpPr>
        <p:spPr>
          <a:xfrm>
            <a:off x="2625859" y="97780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모듈_기기세팅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0" name="Google Shape;1300;p82"/>
          <p:cNvGrpSpPr/>
          <p:nvPr/>
        </p:nvGrpSpPr>
        <p:grpSpPr>
          <a:xfrm>
            <a:off x="413909" y="865419"/>
            <a:ext cx="1706049" cy="215452"/>
            <a:chOff x="427765" y="4166877"/>
            <a:chExt cx="2387418" cy="301500"/>
          </a:xfrm>
        </p:grpSpPr>
        <p:grpSp>
          <p:nvGrpSpPr>
            <p:cNvPr id="1301" name="Google Shape;1301;p82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302" name="Google Shape;1302;p82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03" name="Google Shape;1303;p82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04" name="Google Shape;1304;p82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05" name="Google Shape;1305;p82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306" name="Google Shape;1306;p82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7" name="Google Shape;1307;p82"/>
          <p:cNvSpPr txBox="1"/>
          <p:nvPr/>
        </p:nvSpPr>
        <p:spPr>
          <a:xfrm>
            <a:off x="2625859" y="2293073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기기세팅_화면밝기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82"/>
          <p:cNvSpPr txBox="1"/>
          <p:nvPr/>
        </p:nvSpPr>
        <p:spPr>
          <a:xfrm>
            <a:off x="2625859" y="3237948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기기세팅_글자크기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82"/>
          <p:cNvSpPr txBox="1"/>
          <p:nvPr/>
        </p:nvSpPr>
        <p:spPr>
          <a:xfrm>
            <a:off x="2625859" y="4236173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기기세팅_컵센싱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82"/>
          <p:cNvSpPr txBox="1"/>
          <p:nvPr/>
        </p:nvSpPr>
        <p:spPr>
          <a:xfrm>
            <a:off x="2625859" y="4868633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기기세팅_자동무빙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82"/>
          <p:cNvSpPr txBox="1"/>
          <p:nvPr/>
        </p:nvSpPr>
        <p:spPr>
          <a:xfrm>
            <a:off x="2625859" y="5874458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기기세팅_조명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82"/>
          <p:cNvSpPr txBox="1"/>
          <p:nvPr/>
        </p:nvSpPr>
        <p:spPr>
          <a:xfrm>
            <a:off x="4835109" y="1863223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</a:t>
            </a:r>
            <a:r>
              <a:rPr lang="ko-KR" sz="600"/>
              <a:t>웰컴라이팅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82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기기세팅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p82"/>
          <p:cNvSpPr/>
          <p:nvPr/>
        </p:nvSpPr>
        <p:spPr>
          <a:xfrm>
            <a:off x="12192000" y="62270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 센서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p82"/>
          <p:cNvSpPr txBox="1"/>
          <p:nvPr/>
        </p:nvSpPr>
        <p:spPr>
          <a:xfrm>
            <a:off x="4835109" y="1302473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</a:t>
            </a:r>
            <a:r>
              <a:rPr lang="ko-KR" sz="600"/>
              <a:t>추출표시등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82"/>
          <p:cNvSpPr/>
          <p:nvPr/>
        </p:nvSpPr>
        <p:spPr>
          <a:xfrm>
            <a:off x="12192000" y="103745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v0.08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조명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7" name="Google Shape;1317;p82"/>
          <p:cNvSpPr/>
          <p:nvPr/>
        </p:nvSpPr>
        <p:spPr>
          <a:xfrm>
            <a:off x="12192000" y="145220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소리모듈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18" name="Google Shape;1318;p82"/>
          <p:cNvGrpSpPr/>
          <p:nvPr/>
        </p:nvGrpSpPr>
        <p:grpSpPr>
          <a:xfrm>
            <a:off x="413859" y="6129140"/>
            <a:ext cx="1706049" cy="215452"/>
            <a:chOff x="427765" y="4166877"/>
            <a:chExt cx="2387418" cy="301500"/>
          </a:xfrm>
        </p:grpSpPr>
        <p:grpSp>
          <p:nvGrpSpPr>
            <p:cNvPr id="1319" name="Google Shape;1319;p82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320" name="Google Shape;1320;p82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21" name="Google Shape;1321;p82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22" name="Google Shape;1322;p82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23" name="Google Shape;1323;p82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324" name="Google Shape;1324;p82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5" name="Google Shape;1325;p82"/>
          <p:cNvSpPr/>
          <p:nvPr/>
        </p:nvSpPr>
        <p:spPr>
          <a:xfrm>
            <a:off x="12192000" y="1866950"/>
            <a:ext cx="1841400" cy="431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g34b173469d9_2_36"/>
          <p:cNvPicPr preferRelativeResize="0"/>
          <p:nvPr/>
        </p:nvPicPr>
        <p:blipFill rotWithShape="1">
          <a:blip r:embed="rId3">
            <a:alphaModFix/>
          </a:blip>
          <a:srcRect b="18307" l="0" r="0" t="0"/>
          <a:stretch/>
        </p:blipFill>
        <p:spPr>
          <a:xfrm>
            <a:off x="413900" y="977800"/>
            <a:ext cx="1706051" cy="524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g34b173469d9_2_36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333" name="Google Shape;1333;g34b173469d9_2_36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334" name="Google Shape;1334;g34b173469d9_2_36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335" name="Google Shape;1335;g34b173469d9_2_36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336" name="Google Shape;1336;g34b173469d9_2_36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[기기세팅_소리]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15-1 On/Off 토글 : 소리 On(효과음)/Off(무음) 여부를 설정.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Off시, 15-2 문구 노출.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15-2 음소거 특이 사항 안내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16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[기기세팅_소리모드_옵션 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기능 제공시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]</a:t>
                      </a:r>
                      <a:endParaRPr b="1"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• 소리 모드 설정을 지원하는 모델일 경우,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노출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16-1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소리 종류 선택 : 음성 / 효과음 중 택1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16-2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소리 크기 선택 : 1, 2, 3, 4, 5 중 택 1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16-3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소리 언어 선택 : 영어, 스페인어, 한국어, 중국어. </a:t>
                      </a:r>
                      <a:br>
                        <a:rPr lang="ko-KR" sz="800">
                          <a:solidFill>
                            <a:srgbClr val="0303FF"/>
                          </a:solidFill>
                        </a:rPr>
                      </a:b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      프랑스어 중 택 1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strike="sngStrike">
                          <a:solidFill>
                            <a:srgbClr val="0303FF"/>
                          </a:solidFill>
                        </a:rPr>
                        <a:t>17</a:t>
                      </a:r>
                      <a:endParaRPr sz="800" strike="sngStrike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 strike="sngStrike">
                          <a:solidFill>
                            <a:srgbClr val="0303FF"/>
                          </a:solidFill>
                        </a:rPr>
                        <a:t>[소리 언어]</a:t>
                      </a:r>
                      <a:endParaRPr b="1" sz="800" strike="sngStrike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 strike="sngStrike">
                          <a:solidFill>
                            <a:srgbClr val="0303FF"/>
                          </a:solidFill>
                        </a:rPr>
                        <a:t>제품의 음성안내시 사용되는 언어를 설정</a:t>
                      </a:r>
                      <a:endParaRPr sz="800" strike="sngStrike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 strike="sngStrike">
                          <a:solidFill>
                            <a:srgbClr val="0303FF"/>
                          </a:solidFill>
                        </a:rPr>
                        <a:t>17-1. </a:t>
                      </a:r>
                      <a:r>
                        <a:rPr lang="ko-KR" sz="800" strike="sngStrike">
                          <a:solidFill>
                            <a:srgbClr val="0303FF"/>
                          </a:solidFill>
                        </a:rPr>
                        <a:t>소리 언어 선택 btn</a:t>
                      </a:r>
                      <a:endParaRPr sz="800" strike="sngStrike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strike="sngStrike">
                          <a:solidFill>
                            <a:srgbClr val="0303FF"/>
                          </a:solidFill>
                        </a:rPr>
                        <a:t> • 영어/스페인어/한국어/중국어/프랑스어 중 택1</a:t>
                      </a:r>
                      <a:endParaRPr sz="800" strike="sngStrike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7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18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[스마트 센서]</a:t>
                      </a:r>
                      <a:endParaRPr b="1"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제품 내 근접센서에 대한 감도 설정 및 작동시간 설정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18-1 On/Off 토글 : 스마트센서 사용 유무 설정.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On 시에만, 18-2, 18-3 노출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18-2 센서 민감도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저감도/일반감도/고감도 중 택 1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18-3 작동시간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항상 켜기 check box, 미선택 상태 시,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 작동시간 &amp; 시간설정 btn 활성화.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시간설정 btn, tap 시,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 [스마트센서_작동시간popup] 레이어 팝업 호출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1337" name="Google Shape;1337;g34b173469d9_2_36"/>
          <p:cNvGrpSpPr/>
          <p:nvPr/>
        </p:nvGrpSpPr>
        <p:grpSpPr>
          <a:xfrm>
            <a:off x="413909" y="865419"/>
            <a:ext cx="1706049" cy="215452"/>
            <a:chOff x="427765" y="4166877"/>
            <a:chExt cx="2387418" cy="301500"/>
          </a:xfrm>
        </p:grpSpPr>
        <p:grpSp>
          <p:nvGrpSpPr>
            <p:cNvPr id="1338" name="Google Shape;1338;g34b173469d9_2_36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339" name="Google Shape;1339;g34b173469d9_2_36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40" name="Google Shape;1340;g34b173469d9_2_36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41" name="Google Shape;1341;g34b173469d9_2_36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42" name="Google Shape;1342;g34b173469d9_2_36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343" name="Google Shape;1343;g34b173469d9_2_36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4" name="Google Shape;1344;g34b173469d9_2_36"/>
          <p:cNvSpPr txBox="1"/>
          <p:nvPr/>
        </p:nvSpPr>
        <p:spPr>
          <a:xfrm>
            <a:off x="2545259" y="982598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기기세팅_소리_on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g34b173469d9_2_36"/>
          <p:cNvSpPr txBox="1"/>
          <p:nvPr/>
        </p:nvSpPr>
        <p:spPr>
          <a:xfrm>
            <a:off x="4443734" y="93843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기기세팅_소리_off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g34b173469d9_2_36"/>
          <p:cNvSpPr txBox="1"/>
          <p:nvPr/>
        </p:nvSpPr>
        <p:spPr>
          <a:xfrm>
            <a:off x="2485384" y="1555223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기기세팅_소리모드_옵션 기능제공시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g34b173469d9_2_36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기기세팅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8" name="Google Shape;1348;g34b173469d9_2_36"/>
          <p:cNvSpPr txBox="1"/>
          <p:nvPr/>
        </p:nvSpPr>
        <p:spPr>
          <a:xfrm>
            <a:off x="2545259" y="4200473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기기세팅_스마트 센서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g34b173469d9_2_36"/>
          <p:cNvSpPr/>
          <p:nvPr/>
        </p:nvSpPr>
        <p:spPr>
          <a:xfrm>
            <a:off x="12192000" y="62270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 센서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0" name="Google Shape;1350;g34b173469d9_2_36"/>
          <p:cNvSpPr/>
          <p:nvPr/>
        </p:nvSpPr>
        <p:spPr>
          <a:xfrm>
            <a:off x="12192000" y="103745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v0.08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1" name="Google Shape;1351;g34b173469d9_2_36"/>
          <p:cNvSpPr/>
          <p:nvPr/>
        </p:nvSpPr>
        <p:spPr>
          <a:xfrm>
            <a:off x="12192000" y="145220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소리모듈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52" name="Google Shape;1352;g34b173469d9_2_36"/>
          <p:cNvGrpSpPr/>
          <p:nvPr/>
        </p:nvGrpSpPr>
        <p:grpSpPr>
          <a:xfrm>
            <a:off x="413859" y="6129140"/>
            <a:ext cx="1706049" cy="215452"/>
            <a:chOff x="427765" y="4166877"/>
            <a:chExt cx="2387418" cy="301500"/>
          </a:xfrm>
        </p:grpSpPr>
        <p:grpSp>
          <p:nvGrpSpPr>
            <p:cNvPr id="1353" name="Google Shape;1353;g34b173469d9_2_36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354" name="Google Shape;1354;g34b173469d9_2_36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55" name="Google Shape;1355;g34b173469d9_2_36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56" name="Google Shape;1356;g34b173469d9_2_36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57" name="Google Shape;1357;g34b173469d9_2_36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358" name="Google Shape;1358;g34b173469d9_2_36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9" name="Google Shape;1359;g34b173469d9_2_36"/>
          <p:cNvSpPr/>
          <p:nvPr/>
        </p:nvSpPr>
        <p:spPr>
          <a:xfrm>
            <a:off x="12192000" y="1866950"/>
            <a:ext cx="1841400" cy="431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스마트센서, 항상켜기 기능 추가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0" name="Google Shape;1360;g34b173469d9_2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250" y="4450781"/>
            <a:ext cx="5740524" cy="15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g34b173469d9_2_36"/>
          <p:cNvSpPr/>
          <p:nvPr/>
        </p:nvSpPr>
        <p:spPr>
          <a:xfrm>
            <a:off x="12192000" y="2318382"/>
            <a:ext cx="1841400" cy="3978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v0.19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소리모듈 수정</a:t>
            </a:r>
            <a:b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15, 16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항목 부연설명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2" name="Google Shape;1362;g34b173469d9_2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9950" y="1167400"/>
            <a:ext cx="3813026" cy="285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g34b173469d9_2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775" y="1453692"/>
            <a:ext cx="1706051" cy="199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3"/>
          <p:cNvSpPr/>
          <p:nvPr/>
        </p:nvSpPr>
        <p:spPr>
          <a:xfrm>
            <a:off x="6332975" y="2558450"/>
            <a:ext cx="2147700" cy="13305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0" name="Google Shape;1370;p83"/>
          <p:cNvPicPr preferRelativeResize="0"/>
          <p:nvPr/>
        </p:nvPicPr>
        <p:blipFill rotWithShape="1">
          <a:blip r:embed="rId3">
            <a:alphaModFix/>
          </a:blip>
          <a:srcRect b="19659" l="0" r="0" t="0"/>
          <a:stretch/>
        </p:blipFill>
        <p:spPr>
          <a:xfrm>
            <a:off x="413900" y="966900"/>
            <a:ext cx="1706050" cy="52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7344" y="984224"/>
            <a:ext cx="1394711" cy="3358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500" y="5094256"/>
            <a:ext cx="1961337" cy="91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39194" y="1521937"/>
            <a:ext cx="1933642" cy="400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83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375" name="Google Shape;1375;p83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376" name="Google Shape;1376;p83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377" name="Google Shape;1377;p83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378" name="Google Shape;1378;p83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[컨트롤모듈_관리세팅] 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소모품의 세척주기 및 살균 시간을 예약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제어 화면 내 </a:t>
                      </a:r>
                      <a:r>
                        <a:rPr b="1" lang="ko-KR" sz="800" u="none" cap="none" strike="noStrike"/>
                        <a:t>[컨트롤모듈]</a:t>
                      </a:r>
                      <a:r>
                        <a:rPr lang="ko-KR" sz="800" u="none" cap="none" strike="noStrike"/>
                        <a:t>노출 기준은 좌측 순서 참고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옵션값의 하위 세부값은 제품에 설정된 최신 값을 유지.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옵션을 지원하는 제품의 경우 해당 컨트롤 노출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모델별 제어 기능 지원 여부는 모델별 기능정의서 참고.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컨트롤 모듈별 Tooltip 내용은 </a:t>
                      </a:r>
                      <a:r>
                        <a:rPr b="1" lang="ko-KR" sz="800" u="none" cap="none" strike="noStrike"/>
                        <a:t>[DE_정수기홈_제품제어_툴팁]</a:t>
                      </a:r>
                      <a:r>
                        <a:rPr lang="ko-KR" sz="800" u="none" cap="none" strike="noStrike"/>
                        <a:t>가이드 참고.</a:t>
                      </a:r>
                      <a:endParaRPr b="1"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[관리세팅_자동 배수]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1-1</a:t>
                      </a:r>
                      <a:r>
                        <a:rPr lang="ko-KR" sz="800" u="none" cap="none" strike="noStrike"/>
                        <a:t> On/Off 토글 : 기능 사용 여부를 설정.</a:t>
                      </a:r>
                      <a:endParaRPr b="1"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[관리세팅_유로 비움]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2-1</a:t>
                      </a:r>
                      <a:r>
                        <a:rPr lang="ko-KR" sz="800" u="none" cap="none" strike="noStrike"/>
                        <a:t> On/Off 토글 : 기능 사용 여부를 설정.</a:t>
                      </a:r>
                      <a:endParaRPr b="1"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[관리세팅_얼음탱크/얼음트레이 고온살균 시간]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얼음 탱크/얼음트레이 고온살균 세척 시간을 1분 단위 설정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모델별 기능정의에 따라 지원하는 기능의 명칭으로 기능명 노출. 동일 UI 사용.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3-1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얼음탱크/얼음트레이 고온살균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시간 노출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3-2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[DE&gt;정수기홈&gt;제품제어_컨트롤모듈_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얼음탱크/얼음트레이 고온살균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_p예약시간]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레이어 팝업 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[관리세팅_고온수살균 시간]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고온수살균 시간을 30분 단위 설정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4-1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고온수살균 시간 노출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4-2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[DE&gt;정수기홈&gt;제품제어_컨트롤모듈_고온수</a:t>
                      </a:r>
                      <a:br>
                        <a:rPr b="1"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   살균_p예약시간]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레이어 팝업 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[관리세팅_유로살균시간] 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유로 살균 예약 시간을 설정.</a:t>
                      </a:r>
                      <a:endParaRPr b="1"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5-1</a:t>
                      </a:r>
                      <a:r>
                        <a:rPr lang="ko-KR" sz="800" u="none" cap="none" strike="noStrike"/>
                        <a:t> tap 시, </a:t>
                      </a:r>
                      <a:r>
                        <a:rPr b="1" lang="ko-KR" sz="800" u="none" cap="none" strike="noStrike"/>
                        <a:t>[DE&gt;정수기홈&gt;제품제어_컨트롤모듈_유로살균_p예약시간] </a:t>
                      </a:r>
                      <a:r>
                        <a:rPr lang="ko-KR" sz="800" u="none" cap="none" strike="noStrike"/>
                        <a:t>레이어 팝업 호출</a:t>
                      </a:r>
                      <a:endParaRPr b="1"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379" name="Google Shape;1379;p83"/>
          <p:cNvSpPr txBox="1"/>
          <p:nvPr/>
        </p:nvSpPr>
        <p:spPr>
          <a:xfrm>
            <a:off x="4241284" y="1313682"/>
            <a:ext cx="193364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관리세팅_자동 배수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83"/>
          <p:cNvSpPr/>
          <p:nvPr/>
        </p:nvSpPr>
        <p:spPr>
          <a:xfrm>
            <a:off x="5566595" y="1593241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83"/>
          <p:cNvSpPr txBox="1"/>
          <p:nvPr/>
        </p:nvSpPr>
        <p:spPr>
          <a:xfrm>
            <a:off x="4241284" y="198320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관리세팅_유로 비움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2" name="Google Shape;1382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39194" y="2174692"/>
            <a:ext cx="1933642" cy="400877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83"/>
          <p:cNvSpPr txBox="1"/>
          <p:nvPr/>
        </p:nvSpPr>
        <p:spPr>
          <a:xfrm>
            <a:off x="4241284" y="2596521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관리세팅_얼음 탱크 세척_시간설정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83"/>
          <p:cNvSpPr txBox="1"/>
          <p:nvPr/>
        </p:nvSpPr>
        <p:spPr>
          <a:xfrm>
            <a:off x="4241284" y="490296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관리세팅_유로살균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5" name="Google Shape;1385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32983" y="5088353"/>
            <a:ext cx="1961337" cy="406618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83"/>
          <p:cNvSpPr txBox="1"/>
          <p:nvPr/>
        </p:nvSpPr>
        <p:spPr>
          <a:xfrm>
            <a:off x="6337713" y="490296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기기세팅_유로살균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83"/>
          <p:cNvSpPr/>
          <p:nvPr/>
        </p:nvSpPr>
        <p:spPr>
          <a:xfrm>
            <a:off x="5566595" y="2253641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83"/>
          <p:cNvSpPr/>
          <p:nvPr/>
        </p:nvSpPr>
        <p:spPr>
          <a:xfrm>
            <a:off x="5590979" y="518868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83"/>
          <p:cNvSpPr/>
          <p:nvPr/>
        </p:nvSpPr>
        <p:spPr>
          <a:xfrm>
            <a:off x="4615619" y="5721066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83"/>
          <p:cNvSpPr/>
          <p:nvPr/>
        </p:nvSpPr>
        <p:spPr>
          <a:xfrm>
            <a:off x="5448739" y="5721066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1" name="Google Shape;1391;p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15966" y="6233415"/>
            <a:ext cx="1956869" cy="5488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83"/>
          <p:cNvSpPr txBox="1"/>
          <p:nvPr/>
        </p:nvSpPr>
        <p:spPr>
          <a:xfrm>
            <a:off x="4241284" y="6045966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관리세팅_유로살균시간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83"/>
          <p:cNvSpPr/>
          <p:nvPr/>
        </p:nvSpPr>
        <p:spPr>
          <a:xfrm>
            <a:off x="5448739" y="6465941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83"/>
          <p:cNvSpPr txBox="1"/>
          <p:nvPr/>
        </p:nvSpPr>
        <p:spPr>
          <a:xfrm>
            <a:off x="4241284" y="977806"/>
            <a:ext cx="19336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모듈_관리세팅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5" name="Google Shape;1395;p83"/>
          <p:cNvGrpSpPr/>
          <p:nvPr/>
        </p:nvGrpSpPr>
        <p:grpSpPr>
          <a:xfrm>
            <a:off x="413909" y="865419"/>
            <a:ext cx="1706049" cy="215452"/>
            <a:chOff x="427765" y="4166877"/>
            <a:chExt cx="2387418" cy="301500"/>
          </a:xfrm>
        </p:grpSpPr>
        <p:grpSp>
          <p:nvGrpSpPr>
            <p:cNvPr id="1396" name="Google Shape;1396;p83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397" name="Google Shape;1397;p83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98" name="Google Shape;1398;p83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399" name="Google Shape;1399;p83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00" name="Google Shape;1400;p83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401" name="Google Shape;1401;p83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2" name="Google Shape;1402;p83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관리세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팅 전체적인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3" name="Google Shape;1403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9201" y="2816225"/>
            <a:ext cx="1933499" cy="2086742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83"/>
          <p:cNvSpPr txBox="1"/>
          <p:nvPr/>
        </p:nvSpPr>
        <p:spPr>
          <a:xfrm>
            <a:off x="4241284" y="3813021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관리세팅_</a:t>
            </a:r>
            <a:r>
              <a:rPr lang="ko-KR" sz="600"/>
              <a:t>고온수살균</a:t>
            </a: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_시간설정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83"/>
          <p:cNvSpPr/>
          <p:nvPr/>
        </p:nvSpPr>
        <p:spPr>
          <a:xfrm>
            <a:off x="12192000" y="629090"/>
            <a:ext cx="1841400" cy="746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관리세팅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 탱크 세척 시간 모듈 수정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관리세팅_고온수살균 시간 모듈 수정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06" name="Google Shape;1406;p83"/>
          <p:cNvGrpSpPr/>
          <p:nvPr/>
        </p:nvGrpSpPr>
        <p:grpSpPr>
          <a:xfrm>
            <a:off x="413909" y="6129140"/>
            <a:ext cx="1706049" cy="215452"/>
            <a:chOff x="427765" y="4166877"/>
            <a:chExt cx="2387418" cy="301500"/>
          </a:xfrm>
        </p:grpSpPr>
        <p:grpSp>
          <p:nvGrpSpPr>
            <p:cNvPr id="1407" name="Google Shape;1407;p83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408" name="Google Shape;1408;p83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09" name="Google Shape;1409;p83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10" name="Google Shape;1410;p83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11" name="Google Shape;1411;p83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412" name="Google Shape;1412;p83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3" name="Google Shape;1413;p83"/>
          <p:cNvSpPr/>
          <p:nvPr/>
        </p:nvSpPr>
        <p:spPr>
          <a:xfrm>
            <a:off x="12192000" y="1434850"/>
            <a:ext cx="1841400" cy="431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4" name="Google Shape;1414;p83"/>
          <p:cNvSpPr/>
          <p:nvPr/>
        </p:nvSpPr>
        <p:spPr>
          <a:xfrm>
            <a:off x="12192000" y="1925600"/>
            <a:ext cx="1841400" cy="746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</a:rPr>
              <a:t>관리세팅_얼음탱크/얼음트레이 </a:t>
            </a:r>
            <a:br>
              <a:rPr lang="ko-KR" sz="800">
                <a:solidFill>
                  <a:schemeClr val="lt1"/>
                </a:solidFill>
              </a:rPr>
            </a:br>
            <a:r>
              <a:rPr lang="ko-KR" sz="800">
                <a:solidFill>
                  <a:schemeClr val="lt1"/>
                </a:solidFill>
              </a:rPr>
              <a:t>  세척 시간 Description 수정</a:t>
            </a:r>
            <a:br>
              <a:rPr lang="ko-KR" sz="800">
                <a:solidFill>
                  <a:schemeClr val="lt1"/>
                </a:solidFill>
              </a:rPr>
            </a:br>
            <a:r>
              <a:rPr lang="ko-KR" sz="800">
                <a:solidFill>
                  <a:schemeClr val="lt1"/>
                </a:solidFill>
              </a:rPr>
              <a:t>- 얼음트레이 고온살균 시간 설정 화면 추가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5" name="Google Shape;1415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7050" y="2818448"/>
            <a:ext cx="1956850" cy="9128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83"/>
          <p:cNvSpPr txBox="1"/>
          <p:nvPr/>
        </p:nvSpPr>
        <p:spPr>
          <a:xfrm>
            <a:off x="6387409" y="267043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관리세팅_얼음트레이 고온살균_시간설</a:t>
            </a:r>
            <a:r>
              <a:rPr lang="ko-KR" sz="600"/>
              <a:t>정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9194" y="1505895"/>
            <a:ext cx="1933642" cy="1727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84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424" name="Google Shape;1424;p84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425" name="Google Shape;1425;p84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426" name="Google Shape;1426;p84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427" name="Google Shape;1427;p84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[관리세팅_살균주기_AOS_스텔라] 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제품의 살균 주기와 시간을 1시간 단위 설정.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자동’ 옵션 포함 모델: AOS 레전드/캐럿/인피니티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자동’ 옵션 미포함 모델: 스텔라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6-1</a:t>
                      </a:r>
                      <a:r>
                        <a:rPr lang="ko-KR" sz="800" u="none" cap="none" strike="noStrike"/>
                        <a:t> 살균 주기 선택 옵션 : 선택 시, 해당 기간마다 살균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실행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자동 / 3일 / 5일 중 택1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단, 스텔라 모델의 경우 ‘자동’ 옵션 없음</a:t>
                      </a:r>
                      <a:endParaRPr b="1"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6-2</a:t>
                      </a:r>
                      <a:r>
                        <a:rPr lang="ko-KR" sz="800" u="none" cap="none" strike="noStrike"/>
                        <a:t> 살균 주기 안내 영역텍스트 영역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선택한 옵션에 따라 안내 문구 출력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6-3</a:t>
                      </a:r>
                      <a:r>
                        <a:rPr lang="ko-KR" sz="800" u="none" cap="none" strike="noStrike"/>
                        <a:t> 살균 시간 노출 영역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6-4</a:t>
                      </a:r>
                      <a:r>
                        <a:rPr lang="ko-KR" sz="800" u="none" cap="none" strike="noStrike"/>
                        <a:t> tap 시,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/>
                        <a:t>[DE&gt;정수기홈&gt;제품제어_컨트롤모듈_살균시간_p예</a:t>
                      </a:r>
                      <a:endParaRPr b="0"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/>
                        <a:t>시간] </a:t>
                      </a:r>
                      <a:r>
                        <a:rPr lang="ko-KR" sz="800" u="none" cap="none" strike="noStrike"/>
                        <a:t>레이어 팝업 호출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6-5</a:t>
                      </a:r>
                      <a:r>
                        <a:rPr lang="ko-KR" sz="800" u="none" cap="none" strike="noStrike"/>
                        <a:t> 살균 시간 안내 영역텍스트 영역</a:t>
                      </a:r>
                      <a:endParaRPr b="1"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28" name="Google Shape;1428;p84"/>
          <p:cNvSpPr txBox="1"/>
          <p:nvPr/>
        </p:nvSpPr>
        <p:spPr>
          <a:xfrm>
            <a:off x="4241284" y="1313682"/>
            <a:ext cx="193364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관리세팅_살균_AOS_스텔라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84"/>
          <p:cNvSpPr/>
          <p:nvPr/>
        </p:nvSpPr>
        <p:spPr>
          <a:xfrm>
            <a:off x="4277726" y="193425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0" name="Google Shape;1430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0628" y="1505895"/>
            <a:ext cx="1933642" cy="1632984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84"/>
          <p:cNvSpPr txBox="1"/>
          <p:nvPr/>
        </p:nvSpPr>
        <p:spPr>
          <a:xfrm>
            <a:off x="6261670" y="1313682"/>
            <a:ext cx="218928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관리세팅_살균_AOS_레전드/캐럿/인피니티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84"/>
          <p:cNvSpPr/>
          <p:nvPr/>
        </p:nvSpPr>
        <p:spPr>
          <a:xfrm>
            <a:off x="5848618" y="222146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84"/>
          <p:cNvSpPr/>
          <p:nvPr/>
        </p:nvSpPr>
        <p:spPr>
          <a:xfrm>
            <a:off x="4699757" y="268452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84"/>
          <p:cNvSpPr/>
          <p:nvPr/>
        </p:nvSpPr>
        <p:spPr>
          <a:xfrm>
            <a:off x="5479342" y="268452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6-4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84"/>
          <p:cNvSpPr/>
          <p:nvPr/>
        </p:nvSpPr>
        <p:spPr>
          <a:xfrm>
            <a:off x="4248419" y="293071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6-5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84"/>
          <p:cNvSpPr txBox="1"/>
          <p:nvPr/>
        </p:nvSpPr>
        <p:spPr>
          <a:xfrm>
            <a:off x="4241284" y="977806"/>
            <a:ext cx="19336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모듈_관리세팅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p84"/>
          <p:cNvPicPr preferRelativeResize="0"/>
          <p:nvPr/>
        </p:nvPicPr>
        <p:blipFill rotWithShape="1">
          <a:blip r:embed="rId5">
            <a:alphaModFix/>
          </a:blip>
          <a:srcRect b="19659" l="0" r="0" t="0"/>
          <a:stretch/>
        </p:blipFill>
        <p:spPr>
          <a:xfrm>
            <a:off x="413900" y="966900"/>
            <a:ext cx="1706050" cy="5266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8" name="Google Shape;1438;p84"/>
          <p:cNvGrpSpPr/>
          <p:nvPr/>
        </p:nvGrpSpPr>
        <p:grpSpPr>
          <a:xfrm>
            <a:off x="413909" y="865419"/>
            <a:ext cx="1706049" cy="215452"/>
            <a:chOff x="427765" y="4166877"/>
            <a:chExt cx="2387418" cy="301500"/>
          </a:xfrm>
        </p:grpSpPr>
        <p:grpSp>
          <p:nvGrpSpPr>
            <p:cNvPr id="1439" name="Google Shape;1439;p84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440" name="Google Shape;1440;p84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41" name="Google Shape;1441;p84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42" name="Google Shape;1442;p84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43" name="Google Shape;1443;p84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444" name="Google Shape;1444;p84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5" name="Google Shape;1445;p84"/>
          <p:cNvGrpSpPr/>
          <p:nvPr/>
        </p:nvGrpSpPr>
        <p:grpSpPr>
          <a:xfrm>
            <a:off x="413909" y="6129140"/>
            <a:ext cx="1706049" cy="215452"/>
            <a:chOff x="427765" y="4166877"/>
            <a:chExt cx="2387418" cy="301500"/>
          </a:xfrm>
        </p:grpSpPr>
        <p:grpSp>
          <p:nvGrpSpPr>
            <p:cNvPr id="1446" name="Google Shape;1446;p84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447" name="Google Shape;1447;p84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48" name="Google Shape;1448;p84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49" name="Google Shape;1449;p84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50" name="Google Shape;1450;p84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451" name="Google Shape;1451;p84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2" name="Google Shape;1452;p84"/>
          <p:cNvSpPr/>
          <p:nvPr/>
        </p:nvSpPr>
        <p:spPr>
          <a:xfrm>
            <a:off x="12192000" y="0"/>
            <a:ext cx="1841400" cy="431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3dbdd0ccd7_0_0"/>
          <p:cNvSpPr txBox="1"/>
          <p:nvPr>
            <p:ph idx="1" type="body"/>
          </p:nvPr>
        </p:nvSpPr>
        <p:spPr>
          <a:xfrm>
            <a:off x="205866" y="161065"/>
            <a:ext cx="8674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14"/>
              <a:buNone/>
            </a:pPr>
            <a:r>
              <a:rPr lang="ko-KR"/>
              <a:t>변경 이력 (Revisoin History)</a:t>
            </a:r>
            <a:endParaRPr/>
          </a:p>
        </p:txBody>
      </p:sp>
      <p:sp>
        <p:nvSpPr>
          <p:cNvPr id="647" name="Google Shape;647;g33dbdd0ccd7_0_0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ko-KR"/>
              <a:t>page </a:t>
            </a: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648" name="Google Shape;648;g33dbdd0ccd7_0_0"/>
          <p:cNvGraphicFramePr/>
          <p:nvPr/>
        </p:nvGraphicFramePr>
        <p:xfrm>
          <a:off x="205866" y="736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{0DFDF641-65DB-4F77-BBCD-32D30BF28330}</a:tableStyleId>
              </a:tblPr>
              <a:tblGrid>
                <a:gridCol w="790025"/>
                <a:gridCol w="1235250"/>
                <a:gridCol w="6577050"/>
                <a:gridCol w="856675"/>
                <a:gridCol w="2303350"/>
              </a:tblGrid>
              <a:tr h="23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변경 이력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v0.08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2025-03-07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- 24p : 조명 컨트롤 모듈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- 50p : 조명 툴팁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오가현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v0.09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2025-03-18</a:t>
                      </a:r>
                      <a:endParaRPr sz="9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- 20p : [자동예약_사용자절전모드] 개발 사양 중 RTC 측정이 가능한 제품에 대한 예외 처리 Description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- 6p : [오늘 물 사용량] 단위 정책 업데이트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김태현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v0.10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2025-03-20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- 17p : 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기능조작 용량 시작용량 Description 업데이트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김태현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2025-03-24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- 33p, 35p, 36p, 43p : 아시아/영어권 시간 표기 화면 관련 국가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이주리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v0.12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2025-03-25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- 56p : 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스마트 진단 불가 - 유로세척 진행 중 카드 추가  (NECOA 공통 사양)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김태현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2025-03-26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- 43p: 헤더 타이틀영역 명칭수정: 고온수살균 예약시간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김태현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2025-03-26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50p : 누락 ‘용량’ 툴팁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김태현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2025-04-01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6p: UV 살균 case 수정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- 7p: 냉수 OFF case 수정, 잠금 설정 case 수정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- 21p: 화면보호기 on/off 토글 삭제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- 22p: 알람시계 ON/OFF 토글 삭제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- 24p: 소리모듈 수정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- 40p: 화면 보호 예약 시간 레이어 팝업 추가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- 51p: 소리 툴팁 수정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최린아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오가현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2025-04-03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- 7p: 상태 모듈, 얼음 잠금 Case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최린아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2025-04-18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- 18~26p: 화면 업데이트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- 19p: 화면보호 모듈 삭제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- 21p: 메인테마/미세조절테마 모듈 타이틀 변경, 대기화면 컴포넌트 업데이트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- 23p : 스마트센서, 항상켜기 기능 추가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- 37p: 화면보호 예약시간 레이어팝업 삭제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- 38p: 화면보호 예약시간 안내팝업 삭제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- 39p: 화면 보호 예약시간 레이어 팝업 안내문구 수정, 설정 저장 불가 팝업 수정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- 40, 41p: 알람음 명칭 수정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- 45p: 스마트 센서 작동시간 디스크립션 업데이트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- 50p: 화면 보호기 툴팁 변경, 화면보호 툴팁 삭제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최린아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오가현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2025-04-21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- 45p: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종료 시간 설정 내용 오류 수정</a:t>
                      </a:r>
                      <a:endParaRPr sz="9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오가현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v0.19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2025-04-23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- 23p: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소리 컴포넌트 설명 수정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- 29p: MY 워터 용량 설정 값 범위 수정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- 41p: 알람음 설정 영역 노출상태에서 비노출 정의 업데이트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오가현/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김태현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v0.20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2025-04-25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- 21p: 메인테마 변경 시 미세조절테마 변경 정책 추가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오가현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v0.21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2025-04-29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- 19p: 화면보호 모듈 복원, 화면보호기 모듈 삭제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- 37, 38p: 화면보호 예약시간 레이어팝업 복원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- 50p: 화면보호 툴팁 복원, 화면보호기 툴팁 삭제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오가현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10" y="966687"/>
            <a:ext cx="1706050" cy="514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8419" y="1522975"/>
            <a:ext cx="1933642" cy="400877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85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461" name="Google Shape;1461;p85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Dev_7_1_1_0_0_tab</a:t>
            </a:r>
            <a:endParaRPr/>
          </a:p>
        </p:txBody>
      </p:sp>
      <p:sp>
        <p:nvSpPr>
          <p:cNvPr id="1462" name="Google Shape;1462;p85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 모듈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463" name="Google Shape;1463;p85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464" name="Google Shape;1464;p85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[컨트롤모듈_전체제어] 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전체 기능 제어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제어 화면 내 </a:t>
                      </a: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[컨크롤모듈]</a:t>
                      </a: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노출 기준은 좌측 순서 참고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옵션값의 하위 세부값은 제품에 설정된 최신 값을 유지.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옵션을 지원하는 제품의 경우 해당 컨트롤 노출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모델별 제어 기능 지원 여부는 모델별 기능정의서 참고.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컨트롤 모듈별 Tooltip 내용은 </a:t>
                      </a:r>
                      <a:r>
                        <a:rPr b="0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[DE_정수기홈_제품제어_툴팁</a:t>
                      </a: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가이드 참고.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[전체제어_전체버튼잠금] 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: 제품에 설정된 디폴트 값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버튼 조작을 하지 못하도록 전체 버튼 잠금 여부를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설정함.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잠금/잠금해제 btn : 잠금시, 제품에서 버튼 조작 불가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[전체제어_전체버튼잠금_자동잠금설정]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제품 버튼 조작을 하지 못하도록 전체 버튼 잠금 여부를 설정함.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2-1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자동 잠금 설정 영역 : 잠금설정시 노출 / 잠금해제시 </a:t>
                      </a:r>
                      <a:br>
                        <a:rPr lang="ko-KR" sz="800">
                          <a:solidFill>
                            <a:srgbClr val="0000FF"/>
                          </a:solidFill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   비노출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13"/>
                            </a:ext>
                          </a:extLst>
                        </a:rPr>
                        <a:t>체크박스 설정 시, 사용자가 제품에서 버튼을 잠금 </a:t>
                      </a:r>
                      <a:br>
                        <a:rPr lang="ko-KR" sz="800">
                          <a:solidFill>
                            <a:srgbClr val="0000FF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13"/>
                            </a:ext>
                          </a:extLst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13"/>
                            </a:ext>
                          </a:extLst>
                        </a:rPr>
                        <a:t>    해제하더라도 일정 시간 후 다시 전체 버튼이 자동으로 </a:t>
                      </a:r>
                      <a:br>
                        <a:rPr lang="ko-KR" sz="800">
                          <a:solidFill>
                            <a:srgbClr val="0000FF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13"/>
                            </a:ext>
                          </a:extLst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13"/>
                            </a:ext>
                          </a:extLst>
                        </a:rPr>
                        <a:t>    잠기는 기능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전체 버튼 잠금의 하위 설정 개념이며, 디폴트 설정은 Off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자동 잠금 설정에 대해서는 최신 상태 유지 안함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ko-KR" sz="800">
                          <a:solidFill>
                            <a:srgbClr val="0000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자동 잠금 설정 On했던 사용자가 전체 버튼 잠금을 </a:t>
                      </a:r>
                      <a:br>
                        <a:rPr lang="ko-KR" sz="800">
                          <a:solidFill>
                            <a:srgbClr val="0000FF"/>
                          </a:solidFill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    Off로 변경, 이 후 On으로 변경 시 ‘자동 잠금 설정‘은</a:t>
                      </a:r>
                      <a:br>
                        <a:rPr lang="ko-KR" sz="800">
                          <a:solidFill>
                            <a:srgbClr val="0000FF"/>
                          </a:solidFill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    디폴트 값인 Off 상태로 돌아감.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65" name="Google Shape;1465;p85"/>
          <p:cNvSpPr txBox="1"/>
          <p:nvPr/>
        </p:nvSpPr>
        <p:spPr>
          <a:xfrm>
            <a:off x="4241284" y="1322741"/>
            <a:ext cx="193364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전체제어_전체버튼잠금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85"/>
          <p:cNvSpPr/>
          <p:nvPr/>
        </p:nvSpPr>
        <p:spPr>
          <a:xfrm>
            <a:off x="5591531" y="160911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85"/>
          <p:cNvSpPr txBox="1"/>
          <p:nvPr/>
        </p:nvSpPr>
        <p:spPr>
          <a:xfrm>
            <a:off x="6261670" y="1378888"/>
            <a:ext cx="218928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기기세팅_전체버튼잠금_off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8" name="Google Shape;1468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80066" y="966674"/>
            <a:ext cx="1390171" cy="1146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40628" y="1522975"/>
            <a:ext cx="1933642" cy="40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8419" y="2403576"/>
            <a:ext cx="1933642" cy="7840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85"/>
          <p:cNvSpPr txBox="1"/>
          <p:nvPr/>
        </p:nvSpPr>
        <p:spPr>
          <a:xfrm>
            <a:off x="4241284" y="2199211"/>
            <a:ext cx="193364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전체제어_전체버튼잠금_자동잠금설정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85"/>
          <p:cNvSpPr/>
          <p:nvPr/>
        </p:nvSpPr>
        <p:spPr>
          <a:xfrm>
            <a:off x="5591531" y="2855640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85"/>
          <p:cNvSpPr txBox="1"/>
          <p:nvPr/>
        </p:nvSpPr>
        <p:spPr>
          <a:xfrm>
            <a:off x="4241284" y="977806"/>
            <a:ext cx="19336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컨트롤 모듈_전체제어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85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제품제어 컨트롤 모듈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자동잠금설정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75" name="Google Shape;1475;p85"/>
          <p:cNvGrpSpPr/>
          <p:nvPr/>
        </p:nvGrpSpPr>
        <p:grpSpPr>
          <a:xfrm>
            <a:off x="413909" y="865419"/>
            <a:ext cx="1706049" cy="215452"/>
            <a:chOff x="427765" y="4166877"/>
            <a:chExt cx="2387418" cy="301500"/>
          </a:xfrm>
        </p:grpSpPr>
        <p:grpSp>
          <p:nvGrpSpPr>
            <p:cNvPr id="1476" name="Google Shape;1476;p85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1477" name="Google Shape;1477;p85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78" name="Google Shape;1478;p85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79" name="Google Shape;1479;p85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1480" name="Google Shape;1480;p85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1481" name="Google Shape;1481;p85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2" name="Google Shape;1482;p85"/>
          <p:cNvSpPr/>
          <p:nvPr/>
        </p:nvSpPr>
        <p:spPr>
          <a:xfrm>
            <a:off x="12192000" y="622700"/>
            <a:ext cx="1841400" cy="431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55f0b1266c_0_252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/>
              <a:t>DE&gt;정수기홈&gt;제품제어_컨트롤_</a:t>
            </a:r>
            <a:r>
              <a:rPr lang="ko-KR"/>
              <a:t>용량_</a:t>
            </a:r>
            <a:r>
              <a:rPr lang="ko-KR" sz="800"/>
              <a:t>p온수설정변경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489" name="Google Shape;1489;g355f0b1266c_0_252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Dev_7_1_1_0_1_pag</a:t>
            </a:r>
            <a:endParaRPr/>
          </a:p>
        </p:txBody>
      </p:sp>
      <p:sp>
        <p:nvSpPr>
          <p:cNvPr id="1490" name="Google Shape;1490;g355f0b1266c_0_252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DE&gt;정수기홈&gt;제품제어_컨트롤_p온수설정변경   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491" name="Google Shape;1491;g355f0b1266c_0_252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92" name="Google Shape;1492;g355f0b1266c_0_252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용량변경 레이어 팝업 관련 전체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493" name="Google Shape;1493;g355f0b1266c_0_252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DE&gt;정수기홈&gt;제품제어_컨트롤_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용량_p온수설정변경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 제어 화면에서 ‘온수 설정 변경’ btn tap 시 호출됨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: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제품에서 설정된 값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선택 온도 개수는 제품마다 상이, 제품별 선택 온도 개수, 지원하는 온도 범위는 ‘제품 기능정의서’ 참고(</a:t>
                      </a:r>
                      <a:r>
                        <a:rPr lang="ko-KR" sz="800" u="sng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기 설정된 시작   온도가 ‘온수 설정’에서 해제될 시,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시작온도는 가장 낮은 온도 값으로 변경됨.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[온수설정변경_레이어팝업] 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본문 타이틀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제품별 선택 온도 개수에 따라, ‘n’부분 다르게 노출.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본문 텍스트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1-3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용량 옵션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제품별 지원하는 온도범위에 따라, 오션값 노출.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오름차순 배열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1-4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저장 btn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사용자가 선택한 용량 옵션값을 저장하는 기능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tap 시,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제품별 선택 온도 개수를 만족할 경우, 온수설정변경</a:t>
                      </a:r>
                      <a:b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레이어 팝업 닫힘 후, 토스트 팝업 호출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• 토스트 메시지 : $팝업타이틀$이 설정 되었습니다.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• 토스트 팝업 가이드 </a:t>
                      </a:r>
                      <a:b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[DE&gt;제품홈&gt;제품제어_컨트롤토스트]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참고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제품별 선택 온도개수를 만족할 경우,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[온수_p온수설정변경_a설정 저장 불가]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팝업 호출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• 제품별 선택 온도 개수 미만으로 선택되어 있는</a:t>
                      </a:r>
                      <a:b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경우 (1개만 선택되어 있는 경우 포함)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• 제품별 선택 온도 개수를 초과하여 선택한 경우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[온수_p온수설정변경_a설정 저장 불가]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제품별 선택 온도 개수에 따라, ‘n’ 부분 다르게 노출.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‘확인’ btn, tap시 팝업 닫힘.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94" name="Google Shape;1494;g355f0b1266c_0_252"/>
          <p:cNvSpPr txBox="1"/>
          <p:nvPr/>
        </p:nvSpPr>
        <p:spPr>
          <a:xfrm>
            <a:off x="3134887" y="852000"/>
            <a:ext cx="209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/>
              <a:t>기능조작_온수_온수온도순서 지원_오름차순</a:t>
            </a:r>
            <a:endParaRPr i="0" sz="800" u="none" cap="none" strike="noStrike">
              <a:solidFill>
                <a:srgbClr val="000000"/>
              </a:solidFill>
            </a:endParaRPr>
          </a:p>
        </p:txBody>
      </p:sp>
      <p:pic>
        <p:nvPicPr>
          <p:cNvPr id="1495" name="Google Shape;1495;g355f0b1266c_0_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138" y="1129315"/>
            <a:ext cx="2441526" cy="515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g355f0b1266c_0_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8775" y="1217401"/>
            <a:ext cx="1689476" cy="10198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7" name="Google Shape;1497;g355f0b1266c_0_2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5279" y="2952844"/>
            <a:ext cx="1689475" cy="772328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8" name="Google Shape;1498;g355f0b1266c_0_252"/>
          <p:cNvSpPr/>
          <p:nvPr/>
        </p:nvSpPr>
        <p:spPr>
          <a:xfrm>
            <a:off x="5626655" y="1993436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g355f0b1266c_0_252"/>
          <p:cNvSpPr/>
          <p:nvPr/>
        </p:nvSpPr>
        <p:spPr>
          <a:xfrm>
            <a:off x="5626655" y="228811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g355f0b1266c_0_252"/>
          <p:cNvSpPr/>
          <p:nvPr/>
        </p:nvSpPr>
        <p:spPr>
          <a:xfrm>
            <a:off x="5626650" y="2864754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g355f0b1266c_0_252"/>
          <p:cNvSpPr/>
          <p:nvPr/>
        </p:nvSpPr>
        <p:spPr>
          <a:xfrm>
            <a:off x="5756420" y="557091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g355f0b1266c_0_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51" y="988800"/>
            <a:ext cx="2441524" cy="515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g355f0b1266c_0_252"/>
          <p:cNvSpPr txBox="1"/>
          <p:nvPr/>
        </p:nvSpPr>
        <p:spPr>
          <a:xfrm>
            <a:off x="3185274" y="2658300"/>
            <a:ext cx="209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/>
              <a:t>용량_p용량변경_a설정 저장 불가_5개선택시</a:t>
            </a:r>
            <a:endParaRPr i="0" sz="800" u="none" cap="none" strike="noStrike">
              <a:solidFill>
                <a:srgbClr val="000000"/>
              </a:solidFill>
            </a:endParaRPr>
          </a:p>
        </p:txBody>
      </p:sp>
      <p:sp>
        <p:nvSpPr>
          <p:cNvPr id="1504" name="Google Shape;1504;g355f0b1266c_0_252"/>
          <p:cNvSpPr/>
          <p:nvPr/>
        </p:nvSpPr>
        <p:spPr>
          <a:xfrm>
            <a:off x="3641981" y="346839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2-1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g355f0b1266c_0_252"/>
          <p:cNvSpPr txBox="1"/>
          <p:nvPr/>
        </p:nvSpPr>
        <p:spPr>
          <a:xfrm>
            <a:off x="5567700" y="805788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/>
              <a:t>DE&gt;정수기홈&gt;제품제어_컨트롤_온수설정변경_ n개 선택 싱테</a:t>
            </a:r>
            <a:endParaRPr/>
          </a:p>
        </p:txBody>
      </p:sp>
      <p:sp>
        <p:nvSpPr>
          <p:cNvPr id="1506" name="Google Shape;1506;g355f0b1266c_0_252"/>
          <p:cNvSpPr/>
          <p:nvPr/>
        </p:nvSpPr>
        <p:spPr>
          <a:xfrm>
            <a:off x="12192000" y="622775"/>
            <a:ext cx="1841400" cy="3660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v0.23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행당 배열 개수 정의 삭제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355f0b1266c_0_222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/>
              <a:t>DE&gt;정수기홈&gt;제품제어_컨트롤_용량_p용량변경/oz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513" name="Google Shape;1513;g355f0b1266c_0_222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Dev_7_1_1_0_1_pag</a:t>
            </a:r>
            <a:endParaRPr/>
          </a:p>
        </p:txBody>
      </p:sp>
      <p:sp>
        <p:nvSpPr>
          <p:cNvPr id="1514" name="Google Shape;1514;g355f0b1266c_0_222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DE&gt;정수기홈&gt;제품제어_컨트롤_용량_p용량변경/oz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515" name="Google Shape;1515;g355f0b1266c_0_222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16" name="Google Shape;1516;g355f0b1266c_0_222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용량변경 레이어 팝업 관련 전체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7" name="Google Shape;1517;g355f0b1266c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186" y="969997"/>
            <a:ext cx="2394000" cy="5053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18" name="Google Shape;1518;g355f0b1266c_0_222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DE&gt;정수기홈&gt;제품제어_컨트롤_용량_용량변경/oz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‘용량 변경 btn’ 선택시 호출됨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Default : 제품 제어 화면에서 노출중인 설정값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[컨트롤모듈_기기세팅&gt;계량단위 설정 값&gt;온스(oz)/미리리터(ml)] </a:t>
                      </a: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단위 설정 값 기준 노출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[용량변경/용량oz]</a:t>
                      </a: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용량 선택은 ‘최소 1개 ~ 최대 4개’ 선택 가능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 설정된 시작 용량이 ‘용량 선택‘에서 해제될 시, 시작 용량은 자동으로 제일 적은 용량 값으로 이동함.</a:t>
                      </a:r>
                      <a:endParaRPr sz="1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‘용량 선택’ 에서 5개 이상은 선택하지 못하도록 처리 필요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800" u="none" cap="none" strike="noStrike"/>
                        <a:t>히스토리백 btn : tap 시, 변경사항 저장되지 않고 이전 화면 이동.</a:t>
                      </a:r>
                      <a:br>
                        <a:rPr lang="ko-KR" sz="800" u="none" cap="none" strike="noStrike"/>
                      </a:br>
                      <a:r>
                        <a:rPr b="1" lang="ko-KR" sz="800" u="none" cap="none" strike="noStrike"/>
                        <a:t>1-2 </a:t>
                      </a:r>
                      <a:r>
                        <a:rPr lang="ko-KR" sz="800" u="none" cap="none" strike="noStrike"/>
                        <a:t>콘텐츠 영역 : 타이틀 / 본문 텍스트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타이틀 : 용량 선택은 최소 1개에서 최대 4개 까지 선택 가능합니다.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계량단위 : </a:t>
                      </a:r>
                      <a:r>
                        <a:rPr b="1" lang="ko-KR" sz="800" u="none" cap="none" strike="noStrike"/>
                        <a:t>[컨트롤모듈_기기세팅&gt;계량단위 설정 값&gt;온스(oz)/미리리터(ml)] </a:t>
                      </a:r>
                      <a:r>
                        <a:rPr lang="ko-KR" sz="800" u="none" cap="none" strike="noStrike"/>
                        <a:t>단위 설정 값 기준 노출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용량 옵션 선택 영역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b="1" lang="ko-KR" sz="800" u="none" cap="none" strike="noStrike"/>
                        <a:t>[컨트롤모듈_기기세팅&gt;계량단위 설정 값&gt;온스(oz)/미리리터(ml)]</a:t>
                      </a:r>
                      <a:r>
                        <a:rPr lang="ko-KR" sz="800" u="none" cap="none" strike="noStrike"/>
                        <a:t> 단위 설정 값 기준 노출</a:t>
                      </a:r>
                      <a:endParaRPr sz="800" u="none" cap="none" strike="noStrike"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제공하는 옵션 값 제품별 상이</a:t>
                      </a:r>
                      <a:endParaRPr sz="800" u="none" cap="none" strike="noStrike"/>
                    </a:p>
                    <a:p>
                      <a:pPr indent="-90487" lvl="0" marL="18256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8개 옵션 값 제공하는 경우</a:t>
                      </a:r>
                      <a:endParaRPr sz="800" u="none" cap="none" strike="noStrike"/>
                    </a:p>
                    <a:p>
                      <a:pPr indent="-84137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b="1" lang="ko-KR" sz="800" u="none" cap="none" strike="noStrike"/>
                        <a:t>[컨트롤_용량_p용량변경/oz_옵션8개] </a:t>
                      </a:r>
                      <a:r>
                        <a:rPr lang="ko-KR" sz="800" u="none" cap="none" strike="noStrike"/>
                        <a:t>화면 참고</a:t>
                      </a:r>
                      <a:endParaRPr sz="800" u="none" cap="none" strike="noStrike"/>
                    </a:p>
                    <a:p>
                      <a:pPr indent="-90487" lvl="0" marL="18256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9개 옵션 값 제공하는 경우</a:t>
                      </a:r>
                      <a:endParaRPr sz="800" u="none" cap="none" strike="noStrike"/>
                    </a:p>
                    <a:p>
                      <a:pPr indent="-84137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b="1" lang="ko-KR" sz="800" u="none" cap="none" strike="noStrike"/>
                        <a:t>[컨트롤_용량_p용량변경/oz_옵션 9개]</a:t>
                      </a:r>
                      <a:r>
                        <a:rPr lang="ko-KR" sz="800" u="none" cap="none" strike="noStrike"/>
                        <a:t> 화면 참고</a:t>
                      </a:r>
                      <a:endParaRPr sz="800" u="none" cap="none" strike="noStrike"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소1개 - 최대4개 선택 가능</a:t>
                      </a:r>
                      <a:endParaRPr sz="800" u="none" cap="none" strike="noStrike"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오름차순으로 옵션 배열</a:t>
                      </a:r>
                      <a:endParaRPr sz="800" u="none" cap="none" strike="noStrike"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1개만 선택되어 있는 경우 해당 옵션값 선택 해제 불가 (최소 1개 선택 필수)</a:t>
                      </a:r>
                      <a:endParaRPr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4개 선택되어 있는 경우 추가 선택 불가 (최대 4개 선택 가능)</a:t>
                      </a:r>
                      <a:endParaRPr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5개 선택 시도시 </a:t>
                      </a:r>
                      <a:r>
                        <a:rPr b="1" lang="ko-KR" sz="800" u="none" cap="none" strike="noStrike"/>
                        <a:t>[용량_p용량변경_a설정저장불가_5개선택시] </a:t>
                      </a:r>
                      <a:r>
                        <a:rPr lang="ko-KR" sz="800" u="none" cap="none" strike="noStrike"/>
                        <a:t>컨펌 팝업 호출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1-4</a:t>
                      </a:r>
                      <a:r>
                        <a:rPr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800" u="none" cap="none" strike="noStrike"/>
                        <a:t>저장 btn : 사용자가 선택한 용량 옵션값을 저장하는 기능</a:t>
                      </a:r>
                      <a:endParaRPr sz="800" u="none" cap="none" strike="noStrike"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팝업 닫힘 후, 토스트 팝업 호출</a:t>
                      </a:r>
                      <a:endParaRPr sz="800" u="none" cap="none" strike="noStrike"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토스트 메시지 : $팝업타이틀$이 설정되었습니다. </a:t>
                      </a:r>
                      <a:endParaRPr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토스트 팝업 가이드 </a:t>
                      </a:r>
                      <a:r>
                        <a:rPr b="1" lang="ko-KR" sz="800" u="none" cap="none" strike="noStrike"/>
                        <a:t>[DE&gt;제품홈&gt;제품제어_컨트롤토스트] </a:t>
                      </a:r>
                      <a:r>
                        <a:rPr lang="ko-KR" sz="800" u="none" cap="none" strike="noStrike"/>
                        <a:t>참고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19" name="Google Shape;1519;g355f0b1266c_0_222"/>
          <p:cNvSpPr/>
          <p:nvPr/>
        </p:nvSpPr>
        <p:spPr>
          <a:xfrm>
            <a:off x="716455" y="1354111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g355f0b1266c_0_222"/>
          <p:cNvSpPr txBox="1"/>
          <p:nvPr/>
        </p:nvSpPr>
        <p:spPr>
          <a:xfrm>
            <a:off x="2994533" y="969495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용량 변경 레이어 팝업_oz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g355f0b1266c_0_222"/>
          <p:cNvSpPr/>
          <p:nvPr/>
        </p:nvSpPr>
        <p:spPr>
          <a:xfrm>
            <a:off x="1891155" y="137993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g355f0b1266c_0_222"/>
          <p:cNvSpPr/>
          <p:nvPr/>
        </p:nvSpPr>
        <p:spPr>
          <a:xfrm>
            <a:off x="591450" y="2570491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g355f0b1266c_0_222"/>
          <p:cNvSpPr/>
          <p:nvPr/>
        </p:nvSpPr>
        <p:spPr>
          <a:xfrm>
            <a:off x="1334370" y="526026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g355f0b1266c_0_222"/>
          <p:cNvSpPr/>
          <p:nvPr/>
        </p:nvSpPr>
        <p:spPr>
          <a:xfrm>
            <a:off x="995043" y="228519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g355f0b1266c_0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7815" y="1357969"/>
            <a:ext cx="1933199" cy="128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g355f0b1266c_0_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6622" y="1357969"/>
            <a:ext cx="1933199" cy="1284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g355f0b1266c_0_2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79356" y="2815870"/>
            <a:ext cx="1435347" cy="3030173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8" name="Google Shape;1528;g355f0b1266c_0_2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13509" y="2815870"/>
            <a:ext cx="1414322" cy="2985796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9" name="Google Shape;1529;g355f0b1266c_0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640" y="2815870"/>
            <a:ext cx="1414802" cy="2986802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0" name="Google Shape;1530;g355f0b1266c_0_2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40249" y="2815870"/>
            <a:ext cx="1414802" cy="2986802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310e6557ca1_1_243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/>
              <a:t>DE&gt;정수기홈&gt;제품제어_컨트롤_용량_p용량변경/oz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537" name="Google Shape;1537;g310e6557ca1_1_243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Dev_7_1_1_0_1_pag</a:t>
            </a:r>
            <a:endParaRPr/>
          </a:p>
        </p:txBody>
      </p:sp>
      <p:sp>
        <p:nvSpPr>
          <p:cNvPr id="1538" name="Google Shape;1538;g310e6557ca1_1_243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DE&gt;정수기홈&gt;제품제어_컨트롤_용량_p용량변경/oz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539" name="Google Shape;1539;g310e6557ca1_1_243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40" name="Google Shape;1540;g310e6557ca1_1_243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용량변경 레이어 팝업 관련 전체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41" name="Google Shape;1541;g310e6557ca1_1_243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[용량_p용량변경_a설정 저장 불가_5개선택시]</a:t>
                      </a:r>
                      <a:endParaRPr/>
                    </a:p>
                    <a:p>
                      <a:pPr indent="-92075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5개 선택 시도시, 컨펌 팝업 호출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2-1. 확인 btn</a:t>
                      </a:r>
                      <a:br>
                        <a:rPr lang="ko-KR" sz="800">
                          <a:solidFill>
                            <a:srgbClr val="0000FF"/>
                          </a:solidFill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- tap시, 팝업 닫기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42" name="Google Shape;1542;g310e6557ca1_1_243"/>
          <p:cNvSpPr/>
          <p:nvPr/>
        </p:nvSpPr>
        <p:spPr>
          <a:xfrm>
            <a:off x="1211094" y="1813506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3" name="Google Shape;1543;g310e6557ca1_1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48" y="1194515"/>
            <a:ext cx="2350800" cy="1074600"/>
          </a:xfrm>
          <a:prstGeom prst="roundRect">
            <a:avLst>
              <a:gd fmla="val 11282" name="adj"/>
            </a:avLst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4" name="Google Shape;1544;g310e6557ca1_1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650" y="1851524"/>
            <a:ext cx="288600" cy="2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367bff042db_8_5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/>
              <a:t>DE&gt;정수기홈&gt;제품제어_컨트롤_용</a:t>
            </a:r>
            <a:r>
              <a:rPr lang="ko-KR"/>
              <a:t>량_시작용량지원_p세부용량변경/ml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551" name="Google Shape;1551;g367bff042db_8_58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Dev_7_1_1_0_1_pag</a:t>
            </a:r>
            <a:endParaRPr/>
          </a:p>
        </p:txBody>
      </p:sp>
      <p:sp>
        <p:nvSpPr>
          <p:cNvPr id="1552" name="Google Shape;1552;g367bff042db_8_58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DE&gt;정수기홈&gt;제품제어_컨트롤_용량_</a:t>
            </a:r>
            <a:r>
              <a:rPr lang="ko-KR"/>
              <a:t>세부용량변경/시작용량_용량변경 레이어 팝업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553" name="Google Shape;1553;g367bff042db_8_58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54" name="Google Shape;1554;g367bff042db_8_58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v0.29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세부용량변경/시작용량_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용량변경 레이어 팝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55" name="Google Shape;1555;g367bff042db_8_58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DE&gt;정수기홈&gt;제품제어_컨트롤_용량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_세부용량변경/시작용량지원_p용량변경/ml</a:t>
                      </a:r>
                      <a:endParaRPr b="0" i="0" sz="800" u="none" cap="none" strike="noStrike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[컨트롤_용량_세부용량변경/시작용량지원_p용량변경ml]</a:t>
                      </a:r>
                      <a:endParaRPr b="1"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1-1 [뒤로 가기 버튼]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Tap 시, 제어 화면으로 이동함.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1-2 본문 타이틀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1-3 용량 옵션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현재 설정된 용량 표시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용량 옵션 Tap 시 ‘1-4 용량 설정 영역’ 노출</a:t>
                      </a:r>
                      <a:b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‘1-4 용량 설정 영역’ 노출 상태에서 해당 영역 tap or  타 용량 옵션 tap 시, 기존 노출중인 ‘1-4 용량 설정 영역’ 비노출 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1-4 용량 설정 영역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용량 옵션별 원하는 용량을 설정하는 슬라이더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제공 범위 : 120ml ~ 1000ml</a:t>
                      </a:r>
                      <a:b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설정 가능한 범위의 최소,최대값을 슬라이더 양 끝에 노출 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단위 미표시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핸들 drag 시 현재값 표시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‘-’ 스탭퍼 tap 시, 10ml씩 수치 감소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‘+’스탭퍼 tap 시, 10ml씩 수치 증가 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1-5 저장하기 btn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Tap 시 현재 설정되어 있는 용량 1,2,3,4의 설정 그룹 값을 제품으로 전송 후 제어화면으로 이동하며, 토스트 팝업 호출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토스트메시지 : $팝업타이틀$이 설정되었습니다.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토스트 팝업 가이드 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[DE&gt;제품홈&gt;제품제어_컨트롤토스트]</a:t>
                      </a: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참고 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 2개 이상의 용량 옵션이 동일 값으로 저장된 경우 ‘설정 저장 불가_동일 용량 설정 불가’ 팝업 호출  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556" name="Google Shape;1556;g367bff042db_8_58" title="m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00" y="1047775"/>
            <a:ext cx="2485499" cy="524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g367bff042db_8_58" title="시작용량 지원_4개 옵션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850" y="1047775"/>
            <a:ext cx="1918731" cy="11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g367bff042db_8_58" title="시작용량 지원_3개 옵션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012" y="1033138"/>
            <a:ext cx="1918725" cy="99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g367bff042db_8_58" title="m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050" y="2437975"/>
            <a:ext cx="1841399" cy="388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g367bff042db_8_58" title="m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4677" y="2437975"/>
            <a:ext cx="1841400" cy="388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g367bff042db_8_58" title="[설정 저장 불가_동일 용량 설정 불가]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4751" y="5273275"/>
            <a:ext cx="1511600" cy="79898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2" name="Google Shape;1562;g367bff042db_8_58"/>
          <p:cNvSpPr/>
          <p:nvPr/>
        </p:nvSpPr>
        <p:spPr>
          <a:xfrm>
            <a:off x="3174053" y="272416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g367bff042db_8_58"/>
          <p:cNvSpPr/>
          <p:nvPr/>
        </p:nvSpPr>
        <p:spPr>
          <a:xfrm>
            <a:off x="3174053" y="305601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g367bff042db_8_58"/>
          <p:cNvSpPr/>
          <p:nvPr/>
        </p:nvSpPr>
        <p:spPr>
          <a:xfrm>
            <a:off x="3226853" y="3557349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g367bff042db_8_58"/>
          <p:cNvSpPr/>
          <p:nvPr/>
        </p:nvSpPr>
        <p:spPr>
          <a:xfrm>
            <a:off x="155125" y="855425"/>
            <a:ext cx="8678400" cy="56313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91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DE&gt;정수기홈&gt;제품제어_컨트롤모듈_MY워터_추가/편집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572" name="Google Shape;1572;p91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Dev_7_1_1_0_2_pag</a:t>
            </a:r>
            <a:endParaRPr/>
          </a:p>
        </p:txBody>
      </p:sp>
      <p:sp>
        <p:nvSpPr>
          <p:cNvPr id="1573" name="Google Shape;1573;p91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DE&gt;정수기홈&gt;제품제어_컨트롤모듈_MY워터_추가/편집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574" name="Google Shape;1574;p91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575" name="Google Shape;1575;p91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489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DE&gt;정수기홈&gt;제품제어_컨트롤모듈_MY워터_추가/편집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• </a:t>
                      </a:r>
                      <a:r>
                        <a:rPr lang="ko-KR" sz="800"/>
                        <a:t>MY워터 ‘추가 btn, 편집 btn’ 선택 시 호출</a:t>
                      </a:r>
                      <a:endParaRPr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/>
                        <a:t>Default: 제품 제어 화면에서 노출중인 설정값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MY워터 추가/편집]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 내 MY워터 기능에 대해 추가/편집을 할 수 있음.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57199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1-1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헤더 타이틀영역 : MY워터 추가/편집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1-2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 히스토리백 btn : tap 시, 이전 화면 이동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[온도/용량 설정]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MY워터의 온도/용량/저장위치를 설정.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2-1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온도/용량 설정 값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표기 : 온도 값(단위, ℃)/용량 값(단위,ml)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앱 Default 설정 값 : 온수 100℃, 용량 250ml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-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 제어 화면에서 노출중인 설정값이 없는 경우 해당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- 제품 제어 &gt; MY워터 &gt; 추가 버튼  tap을 통해 진입한 경우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‘2-2 온도/용량 선택 영역’ 노출함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-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[MY워터_추가/편집_온도/용량설정_온수선택]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화면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‘2-2 온도/용량 선택 영역’이 노출된 상태에서 다시 해당 영역 tap 시 or ‘3-2 저장위치’ tap 시, ‘2 -2 온도/용량 선택 영역’ 영역 비노출함.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2-2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온도/용량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상하 Flicking 하여 온수/정수/냉수, 온도, 용량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모델별 설정 온도, 설정 용량 범위 및 레시피 타이틀은 제품 기능정의서(</a:t>
                      </a:r>
                      <a:r>
                        <a:rPr lang="ko-KR" sz="800" u="sng">
                          <a:solidFill>
                            <a:schemeClr val="hlink"/>
                          </a:solidFill>
                          <a:hlinkClick r:id="rId3"/>
                        </a:rPr>
                        <a:t>link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) 참고.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76" name="Google Shape;1576;p91"/>
          <p:cNvSpPr txBox="1"/>
          <p:nvPr/>
        </p:nvSpPr>
        <p:spPr>
          <a:xfrm>
            <a:off x="2942022" y="728667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기능기능조작_MY워터_갯수3개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7" name="Google Shape;157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01" y="1273556"/>
            <a:ext cx="2268600" cy="478979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8" name="Google Shape;157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2175" y="913325"/>
            <a:ext cx="1412401" cy="164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91"/>
          <p:cNvSpPr txBox="1"/>
          <p:nvPr/>
        </p:nvSpPr>
        <p:spPr>
          <a:xfrm>
            <a:off x="4733147" y="728667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기능기능조작_MY워터_갯수3개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0" name="Google Shape;1580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7562" y="913475"/>
            <a:ext cx="1366912" cy="196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91"/>
          <p:cNvSpPr/>
          <p:nvPr/>
        </p:nvSpPr>
        <p:spPr>
          <a:xfrm>
            <a:off x="1435001" y="142072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91"/>
          <p:cNvSpPr/>
          <p:nvPr/>
        </p:nvSpPr>
        <p:spPr>
          <a:xfrm>
            <a:off x="322267" y="259442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2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91"/>
          <p:cNvSpPr/>
          <p:nvPr/>
        </p:nvSpPr>
        <p:spPr>
          <a:xfrm>
            <a:off x="322276" y="153452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ko-KR" sz="600">
                <a:solidFill>
                  <a:srgbClr val="FFFFFF"/>
                </a:solidFill>
              </a:rPr>
              <a:t>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91"/>
          <p:cNvSpPr/>
          <p:nvPr/>
        </p:nvSpPr>
        <p:spPr>
          <a:xfrm>
            <a:off x="322267" y="313950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3-</a:t>
            </a:r>
            <a:r>
              <a:rPr b="1" lang="ko-KR" sz="600">
                <a:solidFill>
                  <a:srgbClr val="FFFFFF"/>
                </a:solidFill>
              </a:rPr>
              <a:t>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5" name="Google Shape;1585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1374" y="3129850"/>
            <a:ext cx="1562025" cy="32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91"/>
          <p:cNvSpPr txBox="1"/>
          <p:nvPr/>
        </p:nvSpPr>
        <p:spPr>
          <a:xfrm>
            <a:off x="3002172" y="2912755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MY워터_추가/편집_온도/용량설정_온수선택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91"/>
          <p:cNvSpPr txBox="1"/>
          <p:nvPr/>
        </p:nvSpPr>
        <p:spPr>
          <a:xfrm>
            <a:off x="4733147" y="2912755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MY워터_추가/편집_온도/용량설정_정수선택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91"/>
          <p:cNvSpPr txBox="1"/>
          <p:nvPr/>
        </p:nvSpPr>
        <p:spPr>
          <a:xfrm>
            <a:off x="6523322" y="2912755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MY워터_추가/편집_온도/용량설정_냉수선택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9" name="Google Shape;1589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2349" y="3097545"/>
            <a:ext cx="1562025" cy="329798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0" name="Google Shape;1590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6799" y="3097545"/>
            <a:ext cx="1562025" cy="329798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1" name="Google Shape;1591;p91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MY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워터 추가/편집 레이어 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2" name="Google Shape;1592;p91"/>
          <p:cNvSpPr/>
          <p:nvPr/>
        </p:nvSpPr>
        <p:spPr>
          <a:xfrm>
            <a:off x="995017" y="557615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91"/>
          <p:cNvSpPr/>
          <p:nvPr/>
        </p:nvSpPr>
        <p:spPr>
          <a:xfrm>
            <a:off x="12192000" y="622700"/>
            <a:ext cx="1841400" cy="434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v0.19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MY워터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용량 설정 값 범위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4" name="Google Shape;1594;p91"/>
          <p:cNvSpPr/>
          <p:nvPr/>
        </p:nvSpPr>
        <p:spPr>
          <a:xfrm>
            <a:off x="12192000" y="1110050"/>
            <a:ext cx="1841400" cy="7218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MY워터 설정 온도, 설정 용량 범위 및 레시피 타이틀 상세 내역, 제품기능정의서 참고하도록 디스크립션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10e6557ca1_1_321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DE&gt;정수기홈&gt;제품제어_컨트롤모듈_MY워터_추가/편집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01" name="Google Shape;1601;g310e6557ca1_1_321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Dev_7_1_1_0_2_pag</a:t>
            </a:r>
            <a:endParaRPr/>
          </a:p>
        </p:txBody>
      </p:sp>
      <p:sp>
        <p:nvSpPr>
          <p:cNvPr id="1602" name="Google Shape;1602;g310e6557ca1_1_321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DE&gt;정수기홈&gt;제품제어_컨트롤모듈_MY워터_추가/편집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03" name="Google Shape;1603;g310e6557ca1_1_321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604" name="Google Shape;1604;g310e6557ca1_1_321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3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[저장위치 설정]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제품 MY워터 기능에서, 저장되는 슬롯 위치를 설정할 수 있음.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3-1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저장위치 설정 값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표기 : 1, 2, 3, 4, 5, 6, 7, 8, 9, 10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-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제품 슬롯 타이틀과 동일하게 ‘숫자’로 표시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앱 Default 설정 값 :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-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기 설정된 값이 있는 경우: 제품에 적용된 설정 값으로 표시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  제품 제어 &gt; MY워터 &gt; 편집 버튼 tap을 통해 진입한 경우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-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기 설정된 값이 없는 경우: 제품에 비어있는 슬롯 중, 가장 앞 슬롯 번호로 자동 선택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  기 설정된 값이 없어, 신규로 설정해야하는 경우 해당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  제품 제어 &gt; MY워터 &gt; 추가 버튼 tap을 통해 진입한 경우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tap 시, ‘3-2 저장위치 선택 영역’ 노출함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- </a:t>
                      </a: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[MY워터_추가/편집_온도/용량설정_저장위치 선택]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화면 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‘3-2 저장위치 선택 영역’이 노출된 상태에서 다시 해당 영역 tap 시 or ‘2-1 온도/용량 설정 값’ tap 시, ‘3 -2 저장위치 선택 영역’ 영역 비노출함.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3-2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저장위치 선택 영역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활성화된 버튼 중 사용자가 직접 선택 가능.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3-3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저장위치 비활성화 버튼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해당 슬롯에 기 저장된 MY워터가 있는 상태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사용자가 선택 불가(tap 불가)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3-4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저장위치 활성화 버튼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해당 슬롯에 기 저장된 MY워터가 없으므로 사용자가 tap 가능한 상태.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해당 버튼 tap 시, ‘3-5 저장위치 선택’ 버튼으로 변경.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3-5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저장위치 선택 버튼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사용자가 tap 하여 선택한 상태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4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[저장하기 btn]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tap 시, </a:t>
                      </a: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[DE &gt; 정수기홈 &gt; 제품제어]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화면으로 이동 후, 토스트 팝업 호출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-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단, 기존에 저장된 값과 동일한 경우 ‘5 설정 저장 불가_시간 동일 팝업’ 호출함.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토스트 메시지 : $팝업타이틀$이 설정되었습니다.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토스트 팝업 가이드 </a:t>
                      </a: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[DE&gt;제품홈&gt;제품제어_컨트롤토스트]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참고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[설정 저장 불가 - 동일 MY워터 팝업]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5-1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확인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tap시, 팝업 닫힘.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05" name="Google Shape;1605;g310e6557ca1_1_321"/>
          <p:cNvSpPr txBox="1"/>
          <p:nvPr/>
        </p:nvSpPr>
        <p:spPr>
          <a:xfrm>
            <a:off x="2942022" y="728667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MY워터_추가/편집_온도/용량설정_저장위치 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g310e6557ca1_1_321"/>
          <p:cNvSpPr txBox="1"/>
          <p:nvPr/>
        </p:nvSpPr>
        <p:spPr>
          <a:xfrm>
            <a:off x="2999372" y="4502142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설정 저장 불가_동일 MY워터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g310e6557ca1_1_321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MY워터 추가/편집 레이어 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08" name="Google Shape;1608;g310e6557ca1_1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375" y="913480"/>
            <a:ext cx="1562025" cy="329797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9" name="Google Shape;1609;g310e6557ca1_1_321"/>
          <p:cNvSpPr/>
          <p:nvPr/>
        </p:nvSpPr>
        <p:spPr>
          <a:xfrm>
            <a:off x="3288067" y="384755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g310e6557ca1_1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375" y="4732774"/>
            <a:ext cx="1734825" cy="9169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10e6557ca1_1_369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DE&gt;정수기홈&gt;제품제어_컨트롤모듈_MY 설정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17" name="Google Shape;1617;g310e6557ca1_1_369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Dev_7_1_1_0_2_pag</a:t>
            </a:r>
            <a:endParaRPr/>
          </a:p>
        </p:txBody>
      </p:sp>
      <p:sp>
        <p:nvSpPr>
          <p:cNvPr id="1618" name="Google Shape;1618;g310e6557ca1_1_369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DE&gt;정수기홈&gt;제품제어_컨트롤모듈_MY 설정</a:t>
            </a:r>
            <a:endParaRPr/>
          </a:p>
        </p:txBody>
      </p:sp>
      <p:sp>
        <p:nvSpPr>
          <p:cNvPr id="1619" name="Google Shape;1619;g310e6557ca1_1_369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20" name="Google Shape;1620;g310e6557ca1_1_369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제어 컨트롤 모듈 MY 설정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21" name="Google Shape;1621;g310e6557ca1_1_369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DE&gt;정수기홈&gt;제품제어_컨트롤모듈_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MY</a:t>
                      </a:r>
                      <a:br>
                        <a:rPr b="1"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_저장위치 제한 있는 Case_추가/편집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MY ‘추가 btn, 편집 btn’ 선택 시 호출</a:t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[MY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 추가/편집</a:t>
                      </a: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 내 MY1/MY2/MY3의 사용 여부, 온도, 용량을 설정할 수 있음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1-1 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헤더 타이틀영역 :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$MY 타이틀$ 설정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MY 타이틀 : [기능조작_MY]에서 선택한 MY리스트의 </a:t>
                      </a:r>
                      <a:b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타이틀 노출.</a:t>
                      </a:r>
                      <a:b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1-2 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히스토리백 btn : tap 시, 이전 화면 이동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</a:t>
                      </a:r>
                      <a:r>
                        <a:rPr b="1" lang="ko-KR" sz="800"/>
                        <a:t>사용 여부</a:t>
                      </a:r>
                      <a:r>
                        <a:rPr b="1" lang="ko-KR" sz="800" u="none" cap="none" strike="noStrike"/>
                        <a:t>]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2-1 </a:t>
                      </a:r>
                      <a:r>
                        <a:rPr lang="ko-KR" sz="800" u="none" cap="none" strike="noStrike"/>
                        <a:t>MY </a:t>
                      </a:r>
                      <a:r>
                        <a:rPr lang="ko-KR" sz="800"/>
                        <a:t>타이틀 </a:t>
                      </a:r>
                      <a:r>
                        <a:rPr b="1" lang="ko-KR" sz="800"/>
                        <a:t>: </a:t>
                      </a:r>
                      <a:r>
                        <a:rPr lang="ko-KR" sz="800"/>
                        <a:t>[기능조작_MY]에서 선택한 MY리스트의 타이틀 노출.</a:t>
                      </a:r>
                      <a:endParaRPr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/>
                        <a:t>2-2</a:t>
                      </a:r>
                      <a:r>
                        <a:rPr lang="ko-KR" sz="800"/>
                        <a:t> 사용여부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On/Off토글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On시, 3-1 온도/용량선택 영역 활성화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Off시, 3-1 온도/용량선택 영역 비활성화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• 시작 MY 리스트를 Off 후, 저장 시 첫번째 슬롯을</a:t>
                      </a:r>
                      <a:b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시작 MY 리스트로 자동 설정함.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/>
                        <a:t>[온도/용량 설정]</a:t>
                      </a:r>
                      <a:endParaRPr b="1"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/>
                        <a:t>3-1 </a:t>
                      </a:r>
                      <a:r>
                        <a:rPr lang="ko-KR" sz="800"/>
                        <a:t>온도/용량 선택 영역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상하 Flicking 하여 온도, 용량 선택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온도별 물 종류 자동 설정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온수: 45 ℃ 이상 (5℃ 단위, 설정값 loop됨)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정수: 27℃로 고정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냉수: </a:t>
                      </a:r>
                      <a:r>
                        <a:rPr lang="ko-KR" sz="800">
                          <a:solidFill>
                            <a:srgbClr val="0000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 ~ 9℃로 고정(화면 표기 : 6 ~ 9℃)</a:t>
                      </a:r>
                      <a:endParaRPr sz="800">
                        <a:solidFill>
                          <a:srgbClr val="0000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모델별 설정 온도, 설정 용량 범위 및 레시피 타이틀은 제품 기능정의서(</a:t>
                      </a:r>
                      <a:r>
                        <a:rPr lang="ko-KR" sz="800" u="sng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) 참고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Default : 제품에 설정된 값 호출.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• 단, 제품에 설된 MY1/2/3 값0이 없는 경우, 2-2 사용여부 On 시, 기본 설정 : 100℃/250ml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[저장하기 btn]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[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DE &gt; 정수기홈 &gt; 제품제어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]화면으로 이동 후, 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토스트 팝업 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단, 기존에 저장된 값과 동일한 경우 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 ‘9 설정 저장 불가_동일 MY설정’ 팝업 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토스트 메시지 : $팝업타이틀$이 설정되었습니다.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토스트 팝업 가이드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[DE&gt;제품홈&gt;제품제어_컨트롤토스트]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[설정 저장 불가_동일 MY설정]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확인 btn, tap시, 팝업 닫힘.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622" name="Google Shape;1622;g310e6557ca1_1_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299" y="1182874"/>
            <a:ext cx="1738700" cy="22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g310e6557ca1_1_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0" y="4533800"/>
            <a:ext cx="1405750" cy="7430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4" name="Google Shape;1624;g310e6557ca1_1_369"/>
          <p:cNvSpPr txBox="1"/>
          <p:nvPr/>
        </p:nvSpPr>
        <p:spPr>
          <a:xfrm>
            <a:off x="370972" y="915192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기능조작_MY_MY1,2,3설정 안함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g310e6557ca1_1_369"/>
          <p:cNvSpPr txBox="1"/>
          <p:nvPr/>
        </p:nvSpPr>
        <p:spPr>
          <a:xfrm>
            <a:off x="2445422" y="915192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MY_On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g310e6557ca1_1_369"/>
          <p:cNvSpPr txBox="1"/>
          <p:nvPr/>
        </p:nvSpPr>
        <p:spPr>
          <a:xfrm>
            <a:off x="4698947" y="915192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MY_Off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g310e6557ca1_1_369"/>
          <p:cNvSpPr txBox="1"/>
          <p:nvPr/>
        </p:nvSpPr>
        <p:spPr>
          <a:xfrm>
            <a:off x="343297" y="4301905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설정 저장 불가_동일 MY설정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g310e6557ca1_1_369"/>
          <p:cNvSpPr/>
          <p:nvPr/>
        </p:nvSpPr>
        <p:spPr>
          <a:xfrm>
            <a:off x="322281" y="448669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5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g310e6557ca1_1_369"/>
          <p:cNvSpPr/>
          <p:nvPr/>
        </p:nvSpPr>
        <p:spPr>
          <a:xfrm>
            <a:off x="12192000" y="622775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MY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명칭 오류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0" name="Google Shape;1630;g310e6557ca1_1_369"/>
          <p:cNvSpPr/>
          <p:nvPr/>
        </p:nvSpPr>
        <p:spPr>
          <a:xfrm>
            <a:off x="12192000" y="103760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v0.29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온도/용량 설정 &gt; 냉수 온도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1" name="Google Shape;1631;g310e6557ca1_1_369" title="MY_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6425" y="1182875"/>
            <a:ext cx="2268600" cy="4916516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g310e6557ca1_1_369"/>
          <p:cNvSpPr/>
          <p:nvPr/>
        </p:nvSpPr>
        <p:spPr>
          <a:xfrm>
            <a:off x="2910556" y="144141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</a:t>
            </a:r>
            <a:r>
              <a:rPr b="1" lang="ko-KR" sz="600">
                <a:solidFill>
                  <a:srgbClr val="FFFFFF"/>
                </a:solidFill>
              </a:rPr>
              <a:t>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g310e6557ca1_1_369"/>
          <p:cNvSpPr/>
          <p:nvPr/>
        </p:nvSpPr>
        <p:spPr>
          <a:xfrm>
            <a:off x="2048206" y="156094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g310e6557ca1_1_369"/>
          <p:cNvSpPr/>
          <p:nvPr/>
        </p:nvSpPr>
        <p:spPr>
          <a:xfrm>
            <a:off x="2082006" y="258664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2-1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g310e6557ca1_1_369"/>
          <p:cNvSpPr/>
          <p:nvPr/>
        </p:nvSpPr>
        <p:spPr>
          <a:xfrm>
            <a:off x="3748156" y="258664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2-2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g310e6557ca1_1_369"/>
          <p:cNvSpPr/>
          <p:nvPr/>
        </p:nvSpPr>
        <p:spPr>
          <a:xfrm>
            <a:off x="2082006" y="300936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3-</a:t>
            </a:r>
            <a:r>
              <a:rPr b="1" lang="ko-KR" sz="600">
                <a:solidFill>
                  <a:srgbClr val="FFFFFF"/>
                </a:solidFill>
              </a:rPr>
              <a:t>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g310e6557ca1_1_369"/>
          <p:cNvSpPr/>
          <p:nvPr/>
        </p:nvSpPr>
        <p:spPr>
          <a:xfrm>
            <a:off x="2082006" y="558359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8" name="Google Shape;1638;g310e6557ca1_1_369" title="MY_Off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7425" y="1252400"/>
            <a:ext cx="2236532" cy="484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57d8da7e20_0_9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DE&gt;정수기홈&gt;제품제어_컨트롤모듈_사용자절전모드_예약시간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45" name="Google Shape;1645;g357d8da7e20_0_9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Dev_7_1_1_0_3_pag</a:t>
            </a:r>
            <a:endParaRPr/>
          </a:p>
        </p:txBody>
      </p:sp>
      <p:sp>
        <p:nvSpPr>
          <p:cNvPr id="1646" name="Google Shape;1646;g357d8da7e20_0_9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DE&gt;정수기홈&gt;제품제어_컨트롤모듈_사용자절전모드_예약시간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47" name="Google Shape;1647;g357d8da7e20_0_9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48" name="Google Shape;1648;g357d8da7e20_0_9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사용자절전모드 예약시간 레이어 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9" name="Google Shape;1649;g357d8da7e2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68" y="968228"/>
            <a:ext cx="2386099" cy="4901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0" name="Google Shape;1650;g357d8da7e20_0_9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DE&gt;정수기홈&gt;제품제어_컨트롤모듈_</a:t>
                      </a:r>
                      <a:r>
                        <a:rPr b="1" lang="ko-KR" sz="800"/>
                        <a:t>사용자</a:t>
                      </a:r>
                      <a:r>
                        <a:rPr b="1" lang="ko-KR" sz="800" u="none" cap="none" strike="noStrike"/>
                        <a:t>절전모드_예약시간</a:t>
                      </a:r>
                      <a:endParaRPr b="1"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사용자</a:t>
                      </a:r>
                      <a:r>
                        <a:rPr lang="ko-KR" sz="800" u="none" cap="none" strike="noStrike"/>
                        <a:t>절전모드 On 후 ‘시간 설정 btn' 선택시 호출됨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Default : 제품 제어 화면에서 노출중인 설정값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[예약시간/</a:t>
                      </a:r>
                      <a:r>
                        <a:rPr b="1" lang="ko-KR" sz="800"/>
                        <a:t>사용자절전모드</a:t>
                      </a:r>
                      <a:r>
                        <a:rPr b="1" lang="ko-KR" sz="800" u="none" cap="none" strike="noStrike"/>
                        <a:t>]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특정 모드의 시작 및 종료 시간을 변경할 수 있음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1-1 </a:t>
                      </a:r>
                      <a:r>
                        <a:rPr lang="ko-KR" sz="800" u="none" cap="none" strike="noStrike"/>
                        <a:t>헤더 타이틀영역 : </a:t>
                      </a:r>
                      <a:r>
                        <a:rPr lang="ko-KR" sz="800"/>
                        <a:t>사용자</a:t>
                      </a:r>
                      <a:r>
                        <a:rPr lang="ko-KR" sz="800" u="none" cap="none" strike="noStrike"/>
                        <a:t>절전모드 예약시간</a:t>
                      </a:r>
                      <a:br>
                        <a:rPr lang="ko-KR" sz="800" u="none" cap="none" strike="noStrike"/>
                      </a:br>
                      <a:r>
                        <a:rPr b="1" lang="ko-KR" sz="800" u="none" cap="none" strike="noStrike"/>
                        <a:t>1-2 </a:t>
                      </a:r>
                      <a:r>
                        <a:rPr lang="ko-KR" sz="800" u="none" cap="none" strike="noStrike"/>
                        <a:t>히스토리백 btn : tap 시, 이전 화면 이동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[시작/종료 시간 설정]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특정 모드의 시작 및 종료 시간을 변경할 수 있음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2-1 </a:t>
                      </a:r>
                      <a:r>
                        <a:rPr lang="ko-KR" sz="800" u="none" cap="none" strike="noStrike"/>
                        <a:t>선택된 시작 시간</a:t>
                      </a:r>
                      <a:endParaRPr b="1"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한국어 표기 : 오전/오후 hh:mm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영어 표기 : hh:mm AM/PM (6-1 참조)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Default 설정 값 : 오전 12:00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‘2-3 시작 시간 설정, 선택 영역’ 노출함.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‘2-3 시작 시간 설정, 선택 영역’이 노출된 상태에서 다시 해당 영역 tap 시 or ‘2-2 선택된 종료 시간’ tap 시, ‘2-3 시작 시간 설정, 선택 영역’ 영역 비노출함.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2-2 </a:t>
                      </a:r>
                      <a:r>
                        <a:rPr lang="ko-KR" sz="800" u="none" cap="none" strike="noStrike"/>
                        <a:t>선택된 종료 시간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표기 : 오전/오후 hh:mm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Default 설정 값 : 오전 6:00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종료 시간보다 시작시간이 늦을 경우, 선택된 종료 시간 앞에 ‘다음날’ 표기를 노출함.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‘2-4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종료</a:t>
                      </a:r>
                      <a:r>
                        <a:rPr lang="ko-KR" sz="800" u="none" cap="none" strike="noStrike"/>
                        <a:t> 시간 설정, 선택 영역’ 노출함.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‘2-4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종료</a:t>
                      </a:r>
                      <a:r>
                        <a:rPr lang="ko-KR" sz="800" u="none" cap="none" strike="noStrike"/>
                        <a:t> 시간 설정, 선택 영역’이 노출된 상태에서 다시 해당 영역 tap 시 or ‘2-1 선택된 시작 시간’ tap 시, ‘2-3 시작 시간 설정, 선택 영역’ 영역 비노출함.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2-3 </a:t>
                      </a:r>
                      <a:r>
                        <a:rPr lang="ko-KR" sz="800" u="none" cap="none" strike="noStrike"/>
                        <a:t>시작 시간 설정, 선택 영역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상하 Flicking 하여 오전/오후, 시간, 분 선택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시간 설정값 범위 : 01~12(1시간 단위 설정 값 loop됨)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분 설정값 범위 : </a:t>
                      </a:r>
                      <a:r>
                        <a:rPr lang="ko-KR" sz="800"/>
                        <a:t>00/10/20/30/40/50 (10분 단위, 설정값 loop됨)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2-4 종료 시간 설정, 선택 영역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상하 Flicking 하여 오전/오후, 시간, 분 선택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시간 설정값 범위 : 01~12(1시간 단위, 설정값 loop됨)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분 설정값 범위 : </a:t>
                      </a:r>
                      <a:r>
                        <a:rPr lang="ko-KR" sz="800"/>
                        <a:t>00/10/20/30/40/50 (10분 단위, 설정값 loop됨)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51" name="Google Shape;1651;g357d8da7e20_0_9"/>
          <p:cNvSpPr txBox="1"/>
          <p:nvPr/>
        </p:nvSpPr>
        <p:spPr>
          <a:xfrm>
            <a:off x="3043998" y="964100"/>
            <a:ext cx="1922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r>
              <a:rPr b="1" i="0" lang="ko-KR" sz="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절전모드 시간 설정</a:t>
            </a:r>
            <a:endParaRPr b="1" i="0" sz="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2" name="Google Shape;1652;g357d8da7e20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006" y="1291118"/>
            <a:ext cx="2456669" cy="11459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3" name="Google Shape;1653;g357d8da7e20_0_9"/>
          <p:cNvGraphicFramePr/>
          <p:nvPr/>
        </p:nvGraphicFramePr>
        <p:xfrm>
          <a:off x="5697217" y="44589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[저장하기 btn]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</a:t>
                      </a:r>
                      <a:r>
                        <a:rPr b="1" lang="ko-KR" sz="800" u="none" cap="none" strike="noStrike"/>
                        <a:t>[DE &gt; 정수기홈 &gt; 제품제어]</a:t>
                      </a:r>
                      <a:r>
                        <a:rPr lang="ko-KR" sz="800" u="none" cap="none" strike="noStrike"/>
                        <a:t>화면으로 이동 후, 토스트 팝업 호출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단, 시작 시간과 종료 시간을 동일한 값으로 설정한 경우, ‘4 시작/종료 시간 동일’ 팝업 호출함.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단, 시작 시간과 종료 시간의 합이 12시간 이상인 경우, ‘ 5 12시간 이상’ 팝업 호출함. 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토스트 메시지 : $팝업타이틀$이 설정되었습니다. 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토스트 팝업 가이드 </a:t>
                      </a:r>
                      <a:r>
                        <a:rPr b="1" lang="ko-KR" sz="800" u="none" cap="none" strike="noStrike"/>
                        <a:t>[DE&gt;제품홈&gt;제품제어_컨트롤토스트]</a:t>
                      </a:r>
                      <a:r>
                        <a:rPr lang="ko-KR" sz="800" u="none" cap="none" strike="noStrike"/>
                        <a:t> 참고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54" name="Google Shape;1654;g357d8da7e20_0_9"/>
          <p:cNvSpPr/>
          <p:nvPr/>
        </p:nvSpPr>
        <p:spPr>
          <a:xfrm>
            <a:off x="12192000" y="622775"/>
            <a:ext cx="1841400" cy="2907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영어표기 추가 등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10e6557ca1_1_42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DE&gt;정수기홈&gt;제품제어_컨트롤모듈_사용자절전모드_예약시간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61" name="Google Shape;1661;g310e6557ca1_1_428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Dev_7_1_1_0_3_pag</a:t>
            </a:r>
            <a:endParaRPr/>
          </a:p>
        </p:txBody>
      </p:sp>
      <p:sp>
        <p:nvSpPr>
          <p:cNvPr id="1662" name="Google Shape;1662;g310e6557ca1_1_428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DE&gt;정수기홈&gt;제품제어_컨트롤모듈_사용자절전모드_예약시간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63" name="Google Shape;1663;g310e6557ca1_1_428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64" name="Google Shape;1664;g310e6557ca1_1_428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사용자절전모드 예약시간 레이어 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5" name="Google Shape;1665;g310e6557ca1_1_428"/>
          <p:cNvSpPr txBox="1"/>
          <p:nvPr/>
        </p:nvSpPr>
        <p:spPr>
          <a:xfrm>
            <a:off x="3043998" y="964100"/>
            <a:ext cx="188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r>
              <a:rPr b="1" i="0" lang="ko-KR" sz="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절전모드 시간 설정</a:t>
            </a:r>
            <a:endParaRPr b="1" i="0" sz="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6" name="Google Shape;1666;g310e6557ca1_1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05" y="984230"/>
            <a:ext cx="2206311" cy="465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g310e6557ca1_1_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855" y="1208451"/>
            <a:ext cx="4446923" cy="444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g310e6557ca1_1_4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001" y="5678475"/>
            <a:ext cx="3764451" cy="94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9" name="Google Shape;1669;g310e6557ca1_1_428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DE&gt;정수기홈&gt;제품제어_컨트롤모듈_</a:t>
                      </a:r>
                      <a:r>
                        <a:rPr b="1" lang="ko-KR" sz="800"/>
                        <a:t>사용자</a:t>
                      </a:r>
                      <a:r>
                        <a:rPr b="1" lang="ko-KR" sz="800" u="none" cap="none" strike="noStrike"/>
                        <a:t>절전모드_예약시간</a:t>
                      </a:r>
                      <a:endParaRPr b="1"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사용자</a:t>
                      </a:r>
                      <a:r>
                        <a:rPr lang="ko-KR" sz="800" u="none" cap="none" strike="noStrike"/>
                        <a:t>절전모드 On 후 ‘시간 설정 btn' 선택시 호출됨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Default : 제품 제어 화면에서 노출중인 설정값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시간 표기 관련하여 아시아 국가의 경우 한국어 화면을 따르고, 영어권 국가의 경우 영어 화면을 따름.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- 한국어, 중국어. 일본어: [한국어 표기 화면] 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- 영어, 말레이시아어, 독일어, 이탈리아어,  스페인어, 프랑스어: [영어 표기 화면]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[설정 저장 불가 - 시작/종료 시간 동일 팝업]</a:t>
                      </a:r>
                      <a:br>
                        <a:rPr lang="ko-KR" sz="800" u="none" cap="none" strike="noStrike"/>
                      </a:br>
                      <a:r>
                        <a:rPr b="1" lang="ko-KR" sz="800" u="none" cap="none" strike="noStrike"/>
                        <a:t>4-1 </a:t>
                      </a:r>
                      <a:r>
                        <a:rPr lang="ko-KR" sz="800" u="none" cap="none" strike="noStrike"/>
                        <a:t>확인 btn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tap시, 팝업 닫힘.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[설정 저장 불가 - 12시간 이상 팝업]</a:t>
                      </a:r>
                      <a:br>
                        <a:rPr lang="ko-KR" sz="800" u="none" cap="none" strike="noStrike"/>
                      </a:br>
                      <a:r>
                        <a:rPr b="1" lang="ko-KR" sz="800" u="none" cap="none" strike="noStrike"/>
                        <a:t>5-1 </a:t>
                      </a:r>
                      <a:r>
                        <a:rPr lang="ko-KR" sz="800" u="none" cap="none" strike="noStrike"/>
                        <a:t>확인 btn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tap시, 팝업 닫힘.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70" name="Google Shape;1670;g310e6557ca1_1_428"/>
          <p:cNvSpPr/>
          <p:nvPr/>
        </p:nvSpPr>
        <p:spPr>
          <a:xfrm>
            <a:off x="12192000" y="622775"/>
            <a:ext cx="1841400" cy="4176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시간표기 정책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1" name="Google Shape;1671;g310e6557ca1_1_428"/>
          <p:cNvSpPr/>
          <p:nvPr/>
        </p:nvSpPr>
        <p:spPr>
          <a:xfrm>
            <a:off x="12192000" y="1124425"/>
            <a:ext cx="1841400" cy="47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v0.11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아시아/영어권 시간 표기 화면 관련 국가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67c85fc465_0_24"/>
          <p:cNvSpPr txBox="1"/>
          <p:nvPr>
            <p:ph idx="1" type="body"/>
          </p:nvPr>
        </p:nvSpPr>
        <p:spPr>
          <a:xfrm>
            <a:off x="205866" y="161065"/>
            <a:ext cx="8674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14"/>
              <a:buNone/>
            </a:pPr>
            <a:r>
              <a:rPr lang="ko-KR"/>
              <a:t>변경 이력 (Revisoin History)</a:t>
            </a:r>
            <a:endParaRPr/>
          </a:p>
        </p:txBody>
      </p:sp>
      <p:sp>
        <p:nvSpPr>
          <p:cNvPr id="654" name="Google Shape;654;g367c85fc465_0_24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ko-KR"/>
              <a:t>page </a:t>
            </a: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655" name="Google Shape;655;g367c85fc465_0_24"/>
          <p:cNvGraphicFramePr/>
          <p:nvPr/>
        </p:nvGraphicFramePr>
        <p:xfrm>
          <a:off x="205866" y="736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{0DFDF641-65DB-4F77-BBCD-32D30BF28330}</a:tableStyleId>
              </a:tblPr>
              <a:tblGrid>
                <a:gridCol w="790025"/>
                <a:gridCol w="1235250"/>
                <a:gridCol w="6577050"/>
                <a:gridCol w="856675"/>
                <a:gridCol w="2303350"/>
              </a:tblGrid>
              <a:tr h="23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변경 이력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258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v0.22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2025-05-14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2025-05-14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- 8p : 제품상태 모듈 추가 (얼음양, 고온살균) </a:t>
                      </a:r>
                      <a:br>
                        <a:rPr lang="ko-KR" sz="900">
                          <a:solidFill>
                            <a:schemeClr val="dk1"/>
                          </a:solidFill>
                        </a:rPr>
                      </a:b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       얼음양, 고온살균 상태 Case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- 14p: 시작온수 텍스트 노출 기준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         온수 설정 기능 조작 기능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- 19p: 기능조작_MY Case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- 23p: 기기세팅 대기화면 컴포넌트 업데이트</a:t>
                      </a:r>
                      <a:br>
                        <a:rPr lang="ko-KR" sz="900">
                          <a:solidFill>
                            <a:schemeClr val="dk1"/>
                          </a:solidFill>
                        </a:rPr>
                      </a:b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        메인테마 변경 시 정책 업데이트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- 26p: 관리세팅 얼음탱크/얼음트에이 세척시간 Description 수정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        얼음트레이 세척 시작 설정 화면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- 29p: 용량변경 레이어 팝업 관련 전체 업데이트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- 34p: 제품 제어 컨트롤 모듈 MY 설정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- 46p: 얼음트레이 세척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        Default 값 변경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- 51p: 조건별 케이스 추가 및 Description 수정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        유로세척 진행 중 Case 삭제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- 52p: 얼음트레이 고온살균 case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- 55p: 대기모드 툴팁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- 57p: 얼음트레이 고온살균 사양적용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- 62p: 얼음트레이 세척 중 팝업 수정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         얼음트레이 고온살균 팝업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/>
                        <a:t>정승필</a:t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- 18,32p : MY워터 설정 온도, 설정 용량 범위 및 레시피 타이틀 상세 내역, 제품기능정의서 참고하도록 디스크립션 수정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최린아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v0.23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2025-05-19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- 55p : 대기모드 / MY / 얼음트레이 고온 살균 시간 툴팁 추가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김묘진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v0.24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2025-05-22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- 23p: 1행당 배열 개수 삭제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오가현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v0.25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2025-05-28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- 34p: MY 명칭 오류 수정</a:t>
                      </a:r>
                      <a:endParaRPr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- 57p: 얼음트레이 고온살균 문구 수정</a:t>
                      </a:r>
                      <a:endParaRPr sz="9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- 62p: 얼음트레이 고온살균 중 팝업 수정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오가현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v0.26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2025-05-29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-53p: 온수 툴팁 description 수정 (시작온수 관련 내용 삭제)</a:t>
                      </a:r>
                      <a:br>
                        <a:rPr lang="ko-KR" sz="900"/>
                      </a:br>
                      <a:r>
                        <a:rPr lang="ko-KR" sz="900"/>
                        <a:t>         얼음 툴팁 description 수정 (크기 설정 기능 유, 무 내용 작성)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정승필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-15p: 빠른 제빙 On 시, 얼음 크기 비활성화 Case 삭제 (빠른 제빙 시에도 얼음 크기 설정 가능(아이콘 얼음 정수기 포함, 이후 출시 얼음 모델))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최린아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v0.27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2025-06-05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- 51p, 52p:  조건별 케이스 추가 및 Description 보완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                   물 추출 중, 얼음 추출 중 Case 변경 (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정수기 사용 중 (물/얼음 추출))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- 61p, 62p: 얼음 추출 중 Case 추가 (정수기 사용 중 (물/얼음 추출))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정승필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v0.28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2025-06-05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- 57p: 얼음트레이 고온살균 문구 수정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오가현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378a15af16_0_4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DE&gt;정수기홈&gt;제품제어_컨트롤모듈_사용자절전모드_예약시간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78" name="Google Shape;1678;g3378a15af16_0_48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Dev_7_1_1_0_3_pag</a:t>
            </a:r>
            <a:endParaRPr/>
          </a:p>
        </p:txBody>
      </p:sp>
      <p:sp>
        <p:nvSpPr>
          <p:cNvPr id="1679" name="Google Shape;1679;g3378a15af16_0_48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DE&gt;정수기홈&gt;제품제어_컨트롤모듈_사용자절전모드_예약시간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80" name="Google Shape;1680;g3378a15af16_0_48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81" name="Google Shape;1681;g3378a15af16_0_48"/>
          <p:cNvSpPr/>
          <p:nvPr/>
        </p:nvSpPr>
        <p:spPr>
          <a:xfrm>
            <a:off x="12192000" y="0"/>
            <a:ext cx="1841400" cy="4056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국가별 시간 표기 순서에 따라 화면 구성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2" name="Google Shape;1682;g3378a15af16_0_48"/>
          <p:cNvSpPr txBox="1"/>
          <p:nvPr/>
        </p:nvSpPr>
        <p:spPr>
          <a:xfrm>
            <a:off x="3043998" y="964100"/>
            <a:ext cx="188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r>
              <a:rPr b="1" i="0" lang="ko-KR" sz="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절전모드 시간 설정_</a:t>
            </a: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영어 표기</a:t>
            </a:r>
            <a:endParaRPr b="1" i="0" sz="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83" name="Google Shape;1683;g3378a15af16_0_48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6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[AM/PM]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6</a:t>
                      </a: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-1 영어 표기 : hh:mm AM/PM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684" name="Google Shape;1684;g3378a15af16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228" y="1319499"/>
            <a:ext cx="4461424" cy="450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310e6557ca1_1_461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DE&gt;정수기홈&gt;제품제어_컨트롤모듈_취침모드_예약시간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91" name="Google Shape;1691;g310e6557ca1_1_461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Dev_7_1_1_0_4_pag</a:t>
            </a:r>
            <a:endParaRPr/>
          </a:p>
        </p:txBody>
      </p:sp>
      <p:sp>
        <p:nvSpPr>
          <p:cNvPr id="1692" name="Google Shape;1692;g310e6557ca1_1_461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DE&gt;정수기홈&gt;제품제어_컨트롤모듈_취침모드_예약시간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693" name="Google Shape;1693;g310e6557ca1_1_461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94" name="Google Shape;1694;g310e6557ca1_1_461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취침모드 예약시간 레이어 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95" name="Google Shape;1695;g310e6557ca1_1_461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DE&gt;정수기홈&gt;제품제어_컨트롤모듈_</a:t>
                      </a:r>
                      <a:r>
                        <a:rPr b="1" lang="ko-KR" sz="800"/>
                        <a:t>취침</a:t>
                      </a:r>
                      <a:r>
                        <a:rPr b="1" lang="ko-KR" sz="800" u="none" cap="none" strike="noStrike"/>
                        <a:t>모드_예약시간</a:t>
                      </a:r>
                      <a:endParaRPr b="1"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취침</a:t>
                      </a:r>
                      <a:r>
                        <a:rPr lang="ko-KR" sz="800" u="none" cap="none" strike="noStrike"/>
                        <a:t>모드 On 후 ‘시간 설정 btn' 선택시 호출됨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Default : 제품 제어 화면에서 노출중인 설정값</a:t>
                      </a:r>
                      <a:endParaRPr sz="800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시간 표기 관련하여 아시아 국가의 경우 한국어 화면을 따르고, 영어권 국가의 경우 영어 화면을 따름.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- 한국어, 중국어. 일본어: [한국어 표기 화면] 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- 영어, 말레이시아어, 독일어, 이탈리아어,  스페인어, 프랑스어: [영어 표기 화면]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/>
                        <a:t>[예약시간/취침모드]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특정 모드의 시작 및 종료 시간을 변경할 수 있음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1-1 </a:t>
                      </a:r>
                      <a:r>
                        <a:rPr lang="ko-KR" sz="800" u="none" cap="none" strike="noStrike"/>
                        <a:t>헤더 타이틀영역 : </a:t>
                      </a:r>
                      <a:r>
                        <a:rPr lang="ko-KR" sz="800"/>
                        <a:t>취침모드 </a:t>
                      </a:r>
                      <a:r>
                        <a:rPr lang="ko-KR" sz="800" u="none" cap="none" strike="noStrike"/>
                        <a:t>예약시간</a:t>
                      </a:r>
                      <a:br>
                        <a:rPr lang="ko-KR" sz="800" u="none" cap="none" strike="noStrike"/>
                      </a:br>
                      <a:r>
                        <a:rPr b="1" lang="ko-KR" sz="800" u="none" cap="none" strike="noStrike"/>
                        <a:t>1-2 </a:t>
                      </a:r>
                      <a:r>
                        <a:rPr lang="ko-KR" sz="800" u="none" cap="none" strike="noStrike"/>
                        <a:t>히스토리백 btn : tap 시, 이전 화면 이동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[시작/종료 시간 설정]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특정 모드의 시작 및 종료 시간을 변경할 수 있음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2-1 </a:t>
                      </a:r>
                      <a:r>
                        <a:rPr lang="ko-KR" sz="800" u="none" cap="none" strike="noStrike"/>
                        <a:t>선택된 시작 시간</a:t>
                      </a:r>
                      <a:endParaRPr b="1"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한국어 표기 : 오전/오후 hh:mm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영어 표기 : hh:mm AM/PM (6-1 참조)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Default 설정 값 : 오전 12:00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‘2-3 시작 시간 설정, 선택 영역’ 노출함.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‘2-3 시작 시간 설정, 선택 영역’이 노출된 상태에서 다시 해당 영역 tap 시 or ‘2-2 선택된 종료 시간’ tap 시, ‘2-3 시작 시간 설정, 선택 영역’ 영역 비노출함.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2-2 </a:t>
                      </a:r>
                      <a:r>
                        <a:rPr lang="ko-KR" sz="800" u="none" cap="none" strike="noStrike"/>
                        <a:t>선택된 종료 시간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표기 : 오전/오후 hh:mm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Default 설정 값 : 오전 6:00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종료 시간보다 시작시간이 늦을 경우, 선택된 종료 시간 앞에 ‘다음날’ 표기를 노출함.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‘2-4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종료</a:t>
                      </a:r>
                      <a:r>
                        <a:rPr lang="ko-KR" sz="800" u="none" cap="none" strike="noStrike"/>
                        <a:t> 시간 설정, 선택 영역’ 노출함.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‘2-4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종료</a:t>
                      </a:r>
                      <a:r>
                        <a:rPr lang="ko-KR" sz="800" u="none" cap="none" strike="noStrike"/>
                        <a:t> 시간 설정, 선택 영역’이 노출된 상태에서 다시 해당 영역 tap 시 or ‘2-1 선택된 시작 시간’ tap 시, ‘2-3 시작 시간 설정, 선택 영역’ 영역 비노출함.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2-3 </a:t>
                      </a:r>
                      <a:r>
                        <a:rPr lang="ko-KR" sz="800" u="none" cap="none" strike="noStrike"/>
                        <a:t>시작 시간 설정, 선택 영역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상하 Flicking 하여 오전/오후, 시간, 분 선택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시간 설정값 범위 : 01~12(1시간 단위 설정 값 loop됨)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분 설정값 범위 : </a:t>
                      </a:r>
                      <a:r>
                        <a:rPr lang="ko-KR" sz="800"/>
                        <a:t>00/10/20/30/40/50 (10분 단위, 설정값 loop됨)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2-4 종료 시간 설정, 선택 영역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상하 Flicking 하여 오전/오후, 시간, 분 선택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시간 설정값 범위 : 01~12(1시간 단위, 설정값 loop됨)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분 설정값 범위 : </a:t>
                      </a:r>
                      <a:r>
                        <a:rPr lang="ko-KR" sz="800"/>
                        <a:t>00/10/20/30/40/50 (10분 단위, 설정값 loop됨)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96" name="Google Shape;1696;g310e6557ca1_1_461"/>
          <p:cNvSpPr txBox="1"/>
          <p:nvPr/>
        </p:nvSpPr>
        <p:spPr>
          <a:xfrm>
            <a:off x="3044005" y="964092"/>
            <a:ext cx="129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취침모드 시간 설정</a:t>
            </a:r>
            <a:endParaRPr b="1" i="0" sz="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7" name="Google Shape;1697;g310e6557ca1_1_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50" y="1006051"/>
            <a:ext cx="2360976" cy="48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g310e6557ca1_1_4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001" y="1296503"/>
            <a:ext cx="2736474" cy="1276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9" name="Google Shape;1699;g310e6557ca1_1_461"/>
          <p:cNvGraphicFramePr/>
          <p:nvPr/>
        </p:nvGraphicFramePr>
        <p:xfrm>
          <a:off x="5711667" y="51403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[저장하기 btn]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</a:t>
                      </a:r>
                      <a:r>
                        <a:rPr b="1" lang="ko-KR" sz="800" u="none" cap="none" strike="noStrike"/>
                        <a:t>[DE &gt; 정수기홈 &gt; 제품제어]</a:t>
                      </a:r>
                      <a:r>
                        <a:rPr lang="ko-KR" sz="800" u="none" cap="none" strike="noStrike"/>
                        <a:t>화면으로 이동 후, 토스트 팝업 호출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단, 시작 시간과 종료 시간을 동일한 값으로 설정한 경우, ‘4 시작/종료 시간 동일’ 팝업 호출함.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단, 시작 시간과 종료 시간의 합이 12시간 이상인 경우, ‘ 5 12시간 이상’ 팝업 호출함. 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토스트 메시지 : $팝업타이틀$이 설정되었습니다. 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토스트 팝업 가이드 </a:t>
                      </a:r>
                      <a:r>
                        <a:rPr b="1" lang="ko-KR" sz="800" u="none" cap="none" strike="noStrike"/>
                        <a:t>[DE&gt;제품홈&gt;제품제어_컨트롤토스트]</a:t>
                      </a:r>
                      <a:r>
                        <a:rPr lang="ko-KR" sz="800" u="none" cap="none" strike="noStrike"/>
                        <a:t> 참고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00" name="Google Shape;1700;g310e6557ca1_1_461"/>
          <p:cNvSpPr/>
          <p:nvPr/>
        </p:nvSpPr>
        <p:spPr>
          <a:xfrm>
            <a:off x="12192000" y="622775"/>
            <a:ext cx="1841400" cy="458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국가/언어별 시간표기 정책에 따른 화면 및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1" name="Google Shape;1701;g310e6557ca1_1_461"/>
          <p:cNvSpPr/>
          <p:nvPr/>
        </p:nvSpPr>
        <p:spPr>
          <a:xfrm>
            <a:off x="12192000" y="1124425"/>
            <a:ext cx="1841400" cy="47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v0.11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아시아/영어권 시간 표기 화면 관련 국가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378a15af16_0_66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DE&gt;정수기홈&gt;제품제어_컨트롤모듈_취침모드_예약시간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708" name="Google Shape;1708;g3378a15af16_0_66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Dev_7_1_1_0_4_pag</a:t>
            </a:r>
            <a:endParaRPr/>
          </a:p>
        </p:txBody>
      </p:sp>
      <p:sp>
        <p:nvSpPr>
          <p:cNvPr id="1709" name="Google Shape;1709;g3378a15af16_0_66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DE&gt;정수기홈&gt;제품제어_컨트롤모듈_취침모드_예약시간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710" name="Google Shape;1710;g3378a15af16_0_66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711" name="Google Shape;1711;g3378a15af16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8121" y="5461693"/>
            <a:ext cx="2003877" cy="105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g3378a15af16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6602" y="5461693"/>
            <a:ext cx="2003877" cy="10591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g3378a15af16_0_66"/>
          <p:cNvSpPr/>
          <p:nvPr/>
        </p:nvSpPr>
        <p:spPr>
          <a:xfrm>
            <a:off x="3706146" y="624772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g3378a15af16_0_66"/>
          <p:cNvSpPr/>
          <p:nvPr/>
        </p:nvSpPr>
        <p:spPr>
          <a:xfrm>
            <a:off x="6254274" y="624772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g3378a15af16_0_66"/>
          <p:cNvSpPr txBox="1"/>
          <p:nvPr/>
        </p:nvSpPr>
        <p:spPr>
          <a:xfrm>
            <a:off x="3044005" y="964092"/>
            <a:ext cx="129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취침모드 시간 설정</a:t>
            </a:r>
            <a:endParaRPr b="1" i="0" sz="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6" name="Google Shape;1716;g3378a15af16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50" y="775175"/>
            <a:ext cx="2658350" cy="561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g3378a15af16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9025" y="1256999"/>
            <a:ext cx="4342369" cy="43366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18" name="Google Shape;1718;g3378a15af16_0_66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DE&gt;정수기홈&gt;제품제어_컨트롤모듈_</a:t>
                      </a:r>
                      <a:r>
                        <a:rPr b="1" lang="ko-KR" sz="800"/>
                        <a:t>취침</a:t>
                      </a:r>
                      <a:r>
                        <a:rPr b="1" lang="ko-KR" sz="800" u="none" cap="none" strike="noStrike"/>
                        <a:t>모드_예약시간</a:t>
                      </a:r>
                      <a:endParaRPr b="1"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취침</a:t>
                      </a:r>
                      <a:r>
                        <a:rPr lang="ko-KR" sz="800" u="none" cap="none" strike="noStrike"/>
                        <a:t>모드 On 후 ‘시간 설정 btn' 선택시 호출됨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Default : 제품 제어 화면에서 노출중인 설정값</a:t>
                      </a:r>
                      <a:endParaRPr sz="800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시간 표기 관련하여 아시아 국가의 경우 한국어 화면을 따르고, 영어권 국가의 경우 영어 화면을 따름.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- 한국어, 중국어. 일본어: [한국어 표기 화면] 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- 영어, 말레이시아어, 독일어, 이탈리아어,  스페인어, 프랑스어: [영어 표기 화면]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[설정 저장 불가 - 시작/종료 시간 동일 팝업]</a:t>
                      </a:r>
                      <a:br>
                        <a:rPr lang="ko-KR" sz="800" u="none" cap="none" strike="noStrike"/>
                      </a:br>
                      <a:r>
                        <a:rPr b="1" lang="ko-KR" sz="800" u="none" cap="none" strike="noStrike"/>
                        <a:t>4-1 </a:t>
                      </a:r>
                      <a:r>
                        <a:rPr lang="ko-KR" sz="800" u="none" cap="none" strike="noStrike"/>
                        <a:t>확인 btn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tap시, 팝업 닫힘.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[설정 저장 불가 - 12시간 이상 팝업]</a:t>
                      </a:r>
                      <a:br>
                        <a:rPr lang="ko-KR" sz="800" u="none" cap="none" strike="noStrike"/>
                      </a:br>
                      <a:r>
                        <a:rPr b="1" lang="ko-KR" sz="800" u="none" cap="none" strike="noStrike"/>
                        <a:t>5-1 </a:t>
                      </a:r>
                      <a:r>
                        <a:rPr lang="ko-KR" sz="800" u="none" cap="none" strike="noStrike"/>
                        <a:t>확인 btn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tap시, 팝업 닫힘.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19" name="Google Shape;1719;g3378a15af16_0_66"/>
          <p:cNvSpPr/>
          <p:nvPr/>
        </p:nvSpPr>
        <p:spPr>
          <a:xfrm>
            <a:off x="12192000" y="3950"/>
            <a:ext cx="1841400" cy="458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국가/언어별 시간표기 정책에 따른 화면 및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0" name="Google Shape;1720;g3378a15af16_0_66"/>
          <p:cNvSpPr/>
          <p:nvPr/>
        </p:nvSpPr>
        <p:spPr>
          <a:xfrm>
            <a:off x="12192000" y="513825"/>
            <a:ext cx="1841400" cy="47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v0.11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아시아/영어권 시간 표기 화면 관련 국가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310e6557ca1_1_492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7" name="Google Shape;1727;g310e6557ca1_1_492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DE&gt;정수기홈&gt;제품제어_컨트롤모듈_취침모드_예약시간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728" name="Google Shape;1728;g310e6557ca1_1_492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Dev_7_1_1_0_4_pag</a:t>
            </a:r>
            <a:endParaRPr/>
          </a:p>
        </p:txBody>
      </p:sp>
      <p:sp>
        <p:nvSpPr>
          <p:cNvPr id="1729" name="Google Shape;1729;g310e6557ca1_1_492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DE&gt;정수기홈&gt;제품제어_컨트롤모듈_취침모드_예약시간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730" name="Google Shape;1730;g310e6557ca1_1_492"/>
          <p:cNvSpPr txBox="1"/>
          <p:nvPr/>
        </p:nvSpPr>
        <p:spPr>
          <a:xfrm>
            <a:off x="3043996" y="964100"/>
            <a:ext cx="24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취침모드 시간 설정_영어 표기</a:t>
            </a:r>
            <a:endParaRPr b="1" sz="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1" name="Google Shape;1731;g310e6557ca1_1_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225" y="1319500"/>
            <a:ext cx="2173700" cy="458939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2" name="Google Shape;1732;g310e6557ca1_1_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325" y="1319500"/>
            <a:ext cx="2173700" cy="458938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733" name="Google Shape;1733;g310e6557ca1_1_492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6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[AM/PM]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6</a:t>
                      </a: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-1 영어 표기 : hh:mm AM/PM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34" name="Google Shape;1734;g310e6557ca1_1_492"/>
          <p:cNvSpPr/>
          <p:nvPr/>
        </p:nvSpPr>
        <p:spPr>
          <a:xfrm>
            <a:off x="12192000" y="3950"/>
            <a:ext cx="1841400" cy="458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국가/언어별 시간표기 정책에 따른 화면 및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311805bab69_0_194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DE&gt;정수기홈&gt;제품제어_컨트롤모듈_화면 보호_예약 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741" name="Google Shape;1741;g311805bab69_0_194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Dev_7_1_1_0_6_pag</a:t>
            </a:r>
            <a:endParaRPr/>
          </a:p>
        </p:txBody>
      </p:sp>
      <p:sp>
        <p:nvSpPr>
          <p:cNvPr id="1742" name="Google Shape;1742;g311805bab69_0_194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DE&gt;정수기홈&gt;제품제어_컨트롤모듈_화면보호_예약시간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743" name="Google Shape;1743;g311805bab69_0_194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4" name="Google Shape;1744;g311805bab69_0_194"/>
          <p:cNvSpPr/>
          <p:nvPr/>
        </p:nvSpPr>
        <p:spPr>
          <a:xfrm>
            <a:off x="12192000" y="9050"/>
            <a:ext cx="1841400" cy="429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화면보호 예약시간 레이어팝업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5" name="Google Shape;1745;g311805bab69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50" y="1030650"/>
            <a:ext cx="2488000" cy="526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g311805bab69_0_194"/>
          <p:cNvSpPr txBox="1"/>
          <p:nvPr/>
        </p:nvSpPr>
        <p:spPr>
          <a:xfrm>
            <a:off x="2994533" y="817095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-KR" sz="800"/>
              <a:t>화면보호 시간 설정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g311805bab69_0_194"/>
          <p:cNvSpPr txBox="1"/>
          <p:nvPr/>
        </p:nvSpPr>
        <p:spPr>
          <a:xfrm>
            <a:off x="3031375" y="1042875"/>
            <a:ext cx="20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자동예약_화면보호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g311805bab69_0_194"/>
          <p:cNvSpPr txBox="1"/>
          <p:nvPr/>
        </p:nvSpPr>
        <p:spPr>
          <a:xfrm>
            <a:off x="5082535" y="2264377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컨트롤_화면보호_예약시간_종료시간선택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g311805bab69_0_194"/>
          <p:cNvSpPr txBox="1"/>
          <p:nvPr/>
        </p:nvSpPr>
        <p:spPr>
          <a:xfrm>
            <a:off x="3092806" y="2278239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컨트롤_화면보호_예약시간_시작시간선택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0" name="Google Shape;1750;g311805bab69_0_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627" y="2511151"/>
            <a:ext cx="3847650" cy="38426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1" name="Google Shape;1751;g311805bab69_0_194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47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DE&gt;정수기홈&gt;제품제어_컨트롤모듈_화면 보호_예약시간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보호 On 후 ‘시간 설정 btn' 선택시 호출됨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 : 제품 제어 화면에서 노출중인 설정값</a:t>
                      </a:r>
                      <a:endParaRPr b="1"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[예약시간/화면 보호]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특정 모드의 시작 및 종료 시간을 변경할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헤더 타이틀영역 : 화면 보호 예약시간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히스토리백 btn : tap 시, 이전 화면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1-3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닫기 btn : tap 시, 팝업 닫힘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[시작/종료 시간 설정]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특정 모드의 시작 및 종료 시간을 변경할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선택된 시작 시간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한국어 표기 : 오전/오후 hh:mm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영어 표기 : hh:mm AM/PM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Default 설정 값 : 오전 12:00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‘2-3 시작 시간 설정, 선택 영역’ 노출함.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‘2-3 시작 시간 설정, 선택 영역’이 노출된 상태에서 다시 해당 영역 tap 시 or ‘2-2 선택된 종료 시간’ tap 시, ‘2-3 시작 시간 설정, 선택 영역’ 영역 비노출함.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선택된 종료 시간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표기 : 오전/오후 hh:mm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Default 설정 값 : 오전 6:00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종료 시간보다 시작시간이 늦을 경우, 선택된 종료 시간 앞에 ‘다음날’ 표기를 노출함.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‘2-4 종료 시간 설정, 선택 영역’ 노출함.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‘2-4 종료 시간 설정, 선택 영역’이 노출된 상태에서 다시 해당 영역 tap 시 or ‘2-1 선택된 시작 시간’ tap 시, ‘2-3 시작 시간 설정, 선택 영역’ 영역 비노출함.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2-3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시작 시간 설정,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상하 Flicking 하여 오전/오후, 시간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시간 설정값 범위 : 01~12(1시간 단위 설정값 loop됨)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2-4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종료 시간 설정,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상하 Flicking 하여 오전/오후, 시간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시간 설정값 범위 : 01~12(1시간 단위 설정값 loop됨)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3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[저장하기 btn]</a:t>
                      </a:r>
                      <a:endParaRPr b="1"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</a:t>
                      </a:r>
                      <a:r>
                        <a:rPr lang="ko-KR" sz="800"/>
                        <a:t>tap 시, </a:t>
                      </a:r>
                      <a:r>
                        <a:rPr b="1" lang="ko-KR" sz="800"/>
                        <a:t>[DE &gt; 정수기홈 &gt; 제품제어]</a:t>
                      </a:r>
                      <a:r>
                        <a:rPr lang="ko-KR" sz="800"/>
                        <a:t>화면으로 이동 후, 토스트 팝업 호출</a:t>
                      </a:r>
                      <a:endParaRPr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단, 시작 시간과 종료 시간을 동일한 값으로 설정한 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 경우, ‘4 시작/종료 시간 동일’ 팝업 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단, 시작 시간과 종료 시간의 합이 6시간 이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하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인 경우, 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‘ 5 6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시간 이하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’ 팝업 호출함. </a:t>
                      </a:r>
                      <a:endParaRPr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</a:t>
                      </a:r>
                      <a:r>
                        <a:rPr lang="ko-KR" sz="800"/>
                        <a:t>토스트 메시지 : $팝업타이틀$이 설정되었습니다.</a:t>
                      </a:r>
                      <a:endParaRPr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</a:t>
                      </a:r>
                      <a:r>
                        <a:rPr lang="ko-KR" sz="800"/>
                        <a:t>토스트 팝업 가이드</a:t>
                      </a:r>
                      <a:br>
                        <a:rPr lang="ko-KR" sz="800"/>
                      </a:br>
                      <a:r>
                        <a:rPr lang="ko-KR" sz="800"/>
                        <a:t> </a:t>
                      </a:r>
                      <a:r>
                        <a:rPr b="1" lang="ko-KR" sz="800"/>
                        <a:t>[DE&gt;제품홈&gt;제품제어_컨트롤토스트]</a:t>
                      </a:r>
                      <a:r>
                        <a:rPr lang="ko-KR" sz="800"/>
                        <a:t> 참고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52" name="Google Shape;1752;g311805bab69_0_194"/>
          <p:cNvSpPr/>
          <p:nvPr/>
        </p:nvSpPr>
        <p:spPr>
          <a:xfrm>
            <a:off x="12192000" y="513725"/>
            <a:ext cx="1841400" cy="429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v0.21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화면보호 예약시간 레이어팝업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복원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3" name="Google Shape;1753;g311805bab69_0_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525" y="1250400"/>
            <a:ext cx="1937350" cy="90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311805bab69_0_211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Dev_7_1_1_0_6_pag</a:t>
            </a:r>
            <a:endParaRPr/>
          </a:p>
        </p:txBody>
      </p:sp>
      <p:sp>
        <p:nvSpPr>
          <p:cNvPr id="1760" name="Google Shape;1760;g311805bab69_0_211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761" name="Google Shape;1761;g311805bab69_0_211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4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설정 저장 불가 - 시작/종료 시간 동일 팝업]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4-1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확인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tap시, 팝업 닫힘.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[설정 저장 불가 - 6시간 이하 팝업]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5-1 확인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tap시, 팝업 닫힘.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2" name="Google Shape;1762;g311805bab69_0_211"/>
          <p:cNvSpPr txBox="1"/>
          <p:nvPr/>
        </p:nvSpPr>
        <p:spPr>
          <a:xfrm>
            <a:off x="649431" y="111406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화면보호_p예약시간_설정 저장 불가_동일 시간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g311805bab69_0_211"/>
          <p:cNvSpPr txBox="1"/>
          <p:nvPr/>
        </p:nvSpPr>
        <p:spPr>
          <a:xfrm>
            <a:off x="2987724" y="1114075"/>
            <a:ext cx="220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화면보호_p예약시간</a:t>
            </a:r>
            <a:r>
              <a:rPr lang="ko-KR" sz="600">
                <a:solidFill>
                  <a:schemeClr val="dk1"/>
                </a:solidFill>
              </a:rPr>
              <a:t>_설정 저장 불가_6시간 이하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g311805bab69_0_211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DE&gt;정수기홈&gt;제품제어_컨트롤모듈_화면 보호기_예약 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765" name="Google Shape;1765;g311805bab69_0_211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DE&gt;정수기홈&gt;제품제어_컨트롤모듈_화면보호기_예약시간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pic>
        <p:nvPicPr>
          <p:cNvPr id="1766" name="Google Shape;1766;g311805bab69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00" y="1332243"/>
            <a:ext cx="4518226" cy="10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g311805bab69_0_211"/>
          <p:cNvSpPr/>
          <p:nvPr/>
        </p:nvSpPr>
        <p:spPr>
          <a:xfrm>
            <a:off x="12192000" y="9050"/>
            <a:ext cx="1841400" cy="429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화면보호 예약시간 레이어팝업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8" name="Google Shape;1768;g311805bab69_0_211"/>
          <p:cNvSpPr/>
          <p:nvPr/>
        </p:nvSpPr>
        <p:spPr>
          <a:xfrm>
            <a:off x="12192000" y="513725"/>
            <a:ext cx="1841400" cy="429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v0.21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화면보호 예약시간 레이어팝업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복원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34735359f70_0_0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DE&gt;정수기홈&gt;제품제어_컨트롤모듈_화면 보호_예약 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775" name="Google Shape;1775;g34735359f70_0_0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Dev_7_1_1_0_6_pag</a:t>
            </a:r>
            <a:endParaRPr/>
          </a:p>
        </p:txBody>
      </p:sp>
      <p:sp>
        <p:nvSpPr>
          <p:cNvPr id="1776" name="Google Shape;1776;g34735359f70_0_0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DE&gt;정수기홈&gt;제품제어_컨트롤모듈_화면보호_예약시간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777" name="Google Shape;1777;g34735359f70_0_0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8" name="Google Shape;1778;g34735359f70_0_0"/>
          <p:cNvSpPr/>
          <p:nvPr/>
        </p:nvSpPr>
        <p:spPr>
          <a:xfrm>
            <a:off x="12192000" y="9050"/>
            <a:ext cx="1841400" cy="429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보호 예약시간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레이어 팝업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9" name="Google Shape;1779;g34735359f70_0_0"/>
          <p:cNvSpPr txBox="1"/>
          <p:nvPr/>
        </p:nvSpPr>
        <p:spPr>
          <a:xfrm>
            <a:off x="2994533" y="817095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-KR" sz="800"/>
              <a:t>화면보호 시간 설정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g34735359f70_0_0"/>
          <p:cNvSpPr txBox="1"/>
          <p:nvPr/>
        </p:nvSpPr>
        <p:spPr>
          <a:xfrm>
            <a:off x="3031375" y="1042875"/>
            <a:ext cx="20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자동예약_화면보호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g34735359f70_0_0"/>
          <p:cNvSpPr txBox="1"/>
          <p:nvPr/>
        </p:nvSpPr>
        <p:spPr>
          <a:xfrm>
            <a:off x="6725110" y="1604402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컨트롤_화면보호_예약시간_종료시간선택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g34735359f70_0_0"/>
          <p:cNvSpPr txBox="1"/>
          <p:nvPr/>
        </p:nvSpPr>
        <p:spPr>
          <a:xfrm>
            <a:off x="4974531" y="164776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컨트롤_화면보호_예약시간_시작시간선택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3" name="Google Shape;1783;g34735359f70_0_0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47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DE&gt;정수기홈&gt;제품제어_컨트롤모듈_화면 보호_예약시간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보호 On 후 ‘시간 설정 btn' 선택시 호출됨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 : 제품 제어 화면에서 노출중인 설정값</a:t>
                      </a:r>
                      <a:endParaRPr b="1"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[예약시간/화면 보호]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특정 모드의 시작 및 종료 시간을 변경할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헤더 타이틀영역 : 화면 보호 예약시간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히스토리백 btn : tap 시, 이전 화면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[시작/종료 시간 설정]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특정 모드의 시작 및 종료 시간을 변경할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선택된 시작 시간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표기 : 오전/오후 hh시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Default 설정 값 : 오전 12시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tap 시, ‘2-3 시작 시간 설정, 선택 영역’ 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‘2-3 시작 시간 설정, 선택 영역’이 노출된 상태에서 다시 해당 영역 tap 시 or ‘2-2 선택된 종료 시간’ tap 시, ‘2-3 시작 시간 설정, 선택 영역’ 영역 비노출함.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선택된 종료 시간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표기 : 오전/오후 hh:mm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Default 설정 값 : 오전 6:00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종료 시간보다 시작시간이 늦을 경우, 선택된 종료 시간 앞에 ‘다음날’ 표기를 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‘2-4 시작 시간 설정, 선택 영역’ 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‘2-4 시작 시간 설정, 선택 영역’이 노출된 상태에서 다시 해당 영역 tap 시 or ‘2-1 선택된 시작 시간’ tap 시, ‘2-3 시작 시간 설정, 선택 영역’ 영역 비노출함.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2-3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시작 시간 설정,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상하 Flicking 하여 오전/오후, 시간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시간 설정값 범위 : 01~12(1시간 단위 설정값 loop됨)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2-4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종료 시간 설정,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상하 Flicking 하여 오전/오후, 시간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시간 설정값 범위 : 01~12(1시간 단위 설정값 loop됨)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3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[저장하기 btn]</a:t>
                      </a:r>
                      <a:endParaRPr b="1"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• </a:t>
                      </a:r>
                      <a:r>
                        <a:rPr lang="ko-KR" sz="800"/>
                        <a:t>tap 시, [DE &gt; 정수기홈 &gt; 제품제어]화면으로 이동 후, 토스트 팝업 호출</a:t>
                      </a:r>
                      <a:endParaRPr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/>
                        <a:t>단, 시작 시간과 종료 시간을 동일한 값으로 설정한 경우, ‘4 시작/종료 시간 동일’ 팝업 호출함.</a:t>
                      </a:r>
                      <a:endParaRPr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/>
                        <a:t>   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/>
                        <a:t>단, 시작 시간과 종료 시간의 합이 18시간 이상인 경우,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‘ 5 최대 17시간’ 팝업</a:t>
                      </a:r>
                      <a:r>
                        <a:rPr lang="ko-KR" sz="800"/>
                        <a:t> 호출함.</a:t>
                      </a:r>
                      <a:endParaRPr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/>
                        <a:t>토스트 메시지 : $팝업타이틀$이 설정되었습니다.</a:t>
                      </a:r>
                      <a:endParaRPr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/>
                        <a:t>토스트 팝업 가이드 [DE&gt;제품홈&gt;제품제어_컨트롤토스트] 참고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[설정 저장 불가 - 시작/종료 시간 동일 팝업]</a:t>
                      </a:r>
                      <a:endParaRPr b="1"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/>
                        <a:t>4-1 확인 btn</a:t>
                      </a:r>
                      <a:endParaRPr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/>
                        <a:t>tap시, 팝업 닫힘.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[설정 저장 불가 - 최대 17시간 팝업]</a:t>
                      </a:r>
                      <a:endParaRPr b="1"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/>
                        <a:t>5-1 확인 btn</a:t>
                      </a:r>
                      <a:endParaRPr sz="800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/>
                        <a:t>tap시, 팝업 닫힘.</a:t>
                      </a:r>
                      <a:endParaRPr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84" name="Google Shape;1784;g34735359f7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800" y="1226825"/>
            <a:ext cx="1569191" cy="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g34735359f7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25" y="1030650"/>
            <a:ext cx="2487999" cy="525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g34735359f7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900" y="2298525"/>
            <a:ext cx="1683274" cy="34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g34735359f7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6649" y="1903426"/>
            <a:ext cx="3390464" cy="3386009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g34735359f70_0_0"/>
          <p:cNvSpPr/>
          <p:nvPr/>
        </p:nvSpPr>
        <p:spPr>
          <a:xfrm>
            <a:off x="12192000" y="513725"/>
            <a:ext cx="1841400" cy="586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보호 예약시간 레이어 팝업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안내문구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설정 저장 불가 팝업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9" name="Google Shape;1789;g34735359f70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8850" y="5483150"/>
            <a:ext cx="1633200" cy="86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g34735359f70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7876" y="5483151"/>
            <a:ext cx="1633200" cy="86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g34735359f70_0_0"/>
          <p:cNvSpPr/>
          <p:nvPr/>
        </p:nvSpPr>
        <p:spPr>
          <a:xfrm>
            <a:off x="-23550" y="0"/>
            <a:ext cx="12239100" cy="6858000"/>
          </a:xfrm>
          <a:prstGeom prst="rect">
            <a:avLst/>
          </a:prstGeom>
          <a:solidFill>
            <a:srgbClr val="0C0C0C">
              <a:alpha val="6000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v0.21</a:t>
            </a:r>
            <a:endParaRPr b="1" sz="4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deleted</a:t>
            </a:r>
            <a:endParaRPr b="1" sz="4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311805bab69_0_256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DE&gt;정수기홈&gt;제품제어_컨트롤모듈_알람시계_설정</a:t>
            </a:r>
            <a:endParaRPr/>
          </a:p>
        </p:txBody>
      </p:sp>
      <p:sp>
        <p:nvSpPr>
          <p:cNvPr id="1798" name="Google Shape;1798;g311805bab69_0_256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Dev_7_1_1_0_7_pag</a:t>
            </a:r>
            <a:endParaRPr/>
          </a:p>
        </p:txBody>
      </p:sp>
      <p:sp>
        <p:nvSpPr>
          <p:cNvPr id="1799" name="Google Shape;1799;g311805bab69_0_256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DE&gt;정수기홈&gt;제품제어_컨트롤모듈_알람시계_설정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800" name="Google Shape;1800;g311805bab69_0_256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801" name="Google Shape;1801;g311805bab69_0_256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47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DE&gt;정수기홈&gt;제품제어_컨트롤모듈_알람시계_설정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알람 시계 ‘추가 btn, 편집 btn’ 선택 시 호출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Default: 제품 제어 화면에서 노출중인 설정값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시간 표기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• 한국어 표기 : 오전/오후 hh:mm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• 영어 표기 : hh:mm AM/PM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[설정/알람 시계]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알람 시계 기능의 시간과 알람음을 설정할 수 있음.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1-1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헤더 타이틀영역 : </a:t>
                      </a:r>
                      <a:r>
                        <a:rPr lang="ko-KR" sz="800">
                          <a:solidFill>
                            <a:srgbClr val="0303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알람시계 설정</a:t>
                      </a:r>
                      <a:endParaRPr sz="800">
                        <a:solidFill>
                          <a:srgbClr val="0303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1-2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히스토리백 btn : tap 시, 이전 화면 이동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[시간 설정]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알람 시계 기능의 시작 시간을 설정할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2-1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선택된 시간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표기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: 매일(매일 반복 해당 시) 오전/오후 hh:mm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Default 설정 값 : 오전 10:00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제품 제어 화면에서 노출중인 설정값이 없는 경우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‘2-4 시간 선택, 선택 영역’ 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‘2-4 시작 시간 설정, 선택 영역’이 노출된 상태에서 다시 해당 영역 tap 시 or ‘3-1 알람음 설정’ tap 시, ‘2-4 시작 시간 설정, 선택 영역’ 영역 비노출함.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매일 반복 여부 표기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표기 : 매일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‘2-3 매일 반복 체크박스’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설정 시, 해당 부분에 ‘매일’로 표기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미 설정 시, 해당 부분 표기 없음.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2-3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매일 반복 설정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체크박스  설정 시, 사용자가 설정한 시간에 매일 반복 알람 제품에서 발생.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미 설정 시, 사용자가 설정한 시간에 일회성으로 알람 발생 후, [DE&gt;정수기홈&gt;제품제어_컨트롤모듈_알람 시계] 화면 알람 항목에는 남아있지만 ‘Off’ 상태.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2-4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시간 설정,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상하 Flicking 하여 오전/오후, 시간, 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시간 설정값 범위 : 01~12(1시간 단위, 설정값 loop됨)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분 설정값 범위 : 00/01/02/03 ~ 56/57/58/59(1분 단위, 설정값 loop됨)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02" name="Google Shape;1802;g311805bab69_0_256"/>
          <p:cNvSpPr txBox="1"/>
          <p:nvPr/>
        </p:nvSpPr>
        <p:spPr>
          <a:xfrm>
            <a:off x="2994533" y="817095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-KR" sz="800"/>
              <a:t>알람 시계 추가/편집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g311805bab69_0_256"/>
          <p:cNvSpPr txBox="1"/>
          <p:nvPr/>
        </p:nvSpPr>
        <p:spPr>
          <a:xfrm>
            <a:off x="3031375" y="1042875"/>
            <a:ext cx="20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자동예약_알람 시계_알람2개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g311805bab69_0_256"/>
          <p:cNvSpPr txBox="1"/>
          <p:nvPr/>
        </p:nvSpPr>
        <p:spPr>
          <a:xfrm>
            <a:off x="6383181" y="1032502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컨트롤_알람시계_시간선택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g311805bab69_0_256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알람 시계 추가/편집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전체적인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6" name="Google Shape;1806;g311805bab69_0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176" y="1238050"/>
            <a:ext cx="3080673" cy="1521254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g311805bab69_0_256"/>
          <p:cNvSpPr txBox="1"/>
          <p:nvPr/>
        </p:nvSpPr>
        <p:spPr>
          <a:xfrm>
            <a:off x="5026300" y="1042875"/>
            <a:ext cx="20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자동예약_알람 시계_편집모드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g311805bab69_0_256"/>
          <p:cNvSpPr/>
          <p:nvPr/>
        </p:nvSpPr>
        <p:spPr>
          <a:xfrm>
            <a:off x="12192000" y="622775"/>
            <a:ext cx="1841400" cy="458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시간표기 정책에 따른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9" name="Google Shape;1809;g311805bab69_0_256"/>
          <p:cNvSpPr/>
          <p:nvPr/>
        </p:nvSpPr>
        <p:spPr>
          <a:xfrm>
            <a:off x="12192000" y="1134500"/>
            <a:ext cx="1841400" cy="592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header 1-3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닫기버튼, 오기이므로 삭제.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알람음 명칭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0" name="Google Shape;1810;g311805bab69_0_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663" y="1216162"/>
            <a:ext cx="2268600" cy="417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g311805bab69_0_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00" y="1144050"/>
            <a:ext cx="2534550" cy="529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311805bab69_0_273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818" name="Google Shape;1818;g311805bab69_0_273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3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[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알람음 설정]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알람 시계 기능의 알람음을 설정할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3-1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선택된 알람음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표기 : ‘3-2 알람음 중 선택된 알람음 표기’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tap 시, ‘3-2 알람음 설정, 선택 영역’ 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‘3-2 알람음 설정, 선택 영역’이 노출된 상태에서 ‘3-1 선택된 알람음’ tap 시 or 2-1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선택된 시간 영역 tap 시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, ‘3-2 알람음 설정, 선택 영역’ 영역 비노출함.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3-2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알람음 설정,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tap 시, 해당 알람음으로 선택됨.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3-3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미리듣기 재생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미리듣기 btn : 기본 상태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tap 시,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- 서버에 저장된 알람음을 재생하는 방식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- ‘3-2 알람음 설정, 선택 영역’에서 선택된 알람음이 휴대폰에서 음원이 재생됨.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- 재생 중일 시, btn 상태 ‘3-4 정지 버튼’으로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- 재생 완료 후, 자동으로 기본 상태 btn으로 전환됨.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3-4 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미리듣기 정지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미리듣기 btn을 통해 음원 재생 시, 해당 상태로 변경됨.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tap 시, 미리듣기 재생 정지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[설정 저장 불가 - 시간 동일 팝업]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-1 확인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tap시, 팝업 닫힘.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19" name="Google Shape;1819;g311805bab69_0_273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알람 시계 추가/편집 전체적인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0" name="Google Shape;1820;g311805bab69_0_273"/>
          <p:cNvSpPr txBox="1"/>
          <p:nvPr/>
        </p:nvSpPr>
        <p:spPr>
          <a:xfrm>
            <a:off x="5669199" y="1140475"/>
            <a:ext cx="220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알람시계_p시간_설정 저장 불가_동일 시간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g311805bab69_0_273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DE&gt;정수기홈&gt;제품제어_컨트롤모듈_알람시계_설정</a:t>
            </a:r>
            <a:endParaRPr/>
          </a:p>
        </p:txBody>
      </p:sp>
      <p:sp>
        <p:nvSpPr>
          <p:cNvPr id="1822" name="Google Shape;1822;g311805bab69_0_273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Dev_7_1_1_0_7_pag</a:t>
            </a:r>
            <a:endParaRPr/>
          </a:p>
        </p:txBody>
      </p:sp>
      <p:sp>
        <p:nvSpPr>
          <p:cNvPr id="1823" name="Google Shape;1823;g311805bab69_0_273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DE&gt;정수기홈&gt;제품제어_컨트롤모듈_알람시계_설정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pic>
        <p:nvPicPr>
          <p:cNvPr id="1824" name="Google Shape;1824;g311805bab69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225" y="1409175"/>
            <a:ext cx="1841400" cy="9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g311805bab69_0_273"/>
          <p:cNvSpPr txBox="1"/>
          <p:nvPr/>
        </p:nvSpPr>
        <p:spPr>
          <a:xfrm>
            <a:off x="365400" y="1140463"/>
            <a:ext cx="1863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컨트롤_알람시계_알람음선택_미리듣기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g311805bab69_0_273"/>
          <p:cNvSpPr/>
          <p:nvPr/>
        </p:nvSpPr>
        <p:spPr>
          <a:xfrm>
            <a:off x="12192000" y="622775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알람 시계 추가/편집 전체적인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알람음 명칭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7" name="Google Shape;1827;g311805bab69_0_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25" y="1356700"/>
            <a:ext cx="4774660" cy="4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g311805bab69_0_273"/>
          <p:cNvSpPr/>
          <p:nvPr/>
        </p:nvSpPr>
        <p:spPr>
          <a:xfrm>
            <a:off x="12192000" y="1236500"/>
            <a:ext cx="1841400" cy="452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v0.19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알람음 설정 영역 노출상태에서 비노출 정의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311805bab69_0_319"/>
          <p:cNvSpPr/>
          <p:nvPr/>
        </p:nvSpPr>
        <p:spPr>
          <a:xfrm>
            <a:off x="2954400" y="817100"/>
            <a:ext cx="5265300" cy="57255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5" name="Google Shape;1835;g311805bab69_0_319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836" name="Google Shape;1836;g311805bab69_0_319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47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DE&gt;정수기홈&gt;제품제어_컨트롤모듈_</a:t>
                      </a:r>
                      <a:r>
                        <a:rPr b="1" lang="ko-KR" sz="800">
                          <a:solidFill>
                            <a:srgbClr val="0303FF"/>
                          </a:solidFill>
                        </a:rPr>
                        <a:t>얼음탱크 세척/얼음트레이 고온살균_예약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시간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얼음탱크 세척/얼음트레이 고온살균 예약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시간 &gt;  ‘시간 설정 btn' 선택시 호출됨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Default :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제품에서 설정된 설정값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[예약시간/얼음탱크세척]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특정 모드의 시작 및 종료 시간을 변경할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헤더 타이틀영역 : 얼음탱크세척 예약시간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1-2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히스토리백 btn : tap 시, 이전 화면 이동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[시작 시간 설정]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특정 모드의 시작 및 종료 시간을 변경할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 시간 설정 선택 영역 :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상하 Flicking 하여 오전/오후, 시간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시간 설정값 범위 : 01~12(1시간 단위, 설정값 loop됨)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분 설정값 범위 : 00/01/02/03 ~ 56/57/58/59(1분 단위,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설정값 loop됨)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3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[저장하기 btn]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tap 시,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[DE &gt; 정수기홈 &gt; 제품제어]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화면으로 이동 후,</a:t>
                      </a:r>
                      <a:br>
                        <a:rPr lang="ko-KR" sz="800">
                          <a:solidFill>
                            <a:schemeClr val="dk1"/>
                          </a:solidFill>
                        </a:rPr>
                      </a:b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 토스트 팝업 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토스트 메시지 : $팝업타이틀$이 설정되었습니다.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토스트 팝업 가이드 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[DE&gt;제품홈&gt;제품제어_컨트롤토스트]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참고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37" name="Google Shape;1837;g311805bab69_0_319"/>
          <p:cNvSpPr txBox="1"/>
          <p:nvPr/>
        </p:nvSpPr>
        <p:spPr>
          <a:xfrm>
            <a:off x="2994533" y="817095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얼음탱크세척 시간 설정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311805bab69_0_319"/>
          <p:cNvSpPr txBox="1"/>
          <p:nvPr/>
        </p:nvSpPr>
        <p:spPr>
          <a:xfrm>
            <a:off x="3031375" y="1042875"/>
            <a:ext cx="20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관리세팅_얼음탱크세척_시간설정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g311805bab69_0_319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얼음탱크세척 시간 설정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Description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0" name="Google Shape;1840;g311805bab69_0_319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Dev_7_1_1_0_8_pag</a:t>
            </a:r>
            <a:endParaRPr/>
          </a:p>
        </p:txBody>
      </p:sp>
      <p:sp>
        <p:nvSpPr>
          <p:cNvPr id="1841" name="Google Shape;1841;g311805bab69_0_319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</a:t>
            </a:r>
            <a:r>
              <a:rPr lang="ko-KR">
                <a:solidFill>
                  <a:srgbClr val="0303FF"/>
                </a:solidFill>
              </a:rPr>
              <a:t>얼음탱크세척/얼음트레이 고온살균</a:t>
            </a:r>
            <a:r>
              <a:rPr lang="ko-KR"/>
              <a:t>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842" name="Google Shape;1842;g311805bab69_0_319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</a:t>
            </a:r>
            <a:r>
              <a:rPr lang="ko-KR">
                <a:solidFill>
                  <a:srgbClr val="0303FF"/>
                </a:solidFill>
              </a:rPr>
              <a:t>얼음탱크세척/얼음트레이 고온살균</a:t>
            </a:r>
            <a:r>
              <a:rPr lang="ko-KR"/>
              <a:t>_예약시간</a:t>
            </a:r>
            <a:endParaRPr/>
          </a:p>
        </p:txBody>
      </p:sp>
      <p:sp>
        <p:nvSpPr>
          <p:cNvPr id="1843" name="Google Shape;1843;g311805bab69_0_319"/>
          <p:cNvSpPr/>
          <p:nvPr/>
        </p:nvSpPr>
        <p:spPr>
          <a:xfrm>
            <a:off x="12192000" y="622775"/>
            <a:ext cx="1841400" cy="458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시간표기 정책에 따른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4" name="Google Shape;1844;g311805bab69_0_319"/>
          <p:cNvSpPr/>
          <p:nvPr/>
        </p:nvSpPr>
        <p:spPr>
          <a:xfrm>
            <a:off x="12192000" y="1134500"/>
            <a:ext cx="1841400" cy="458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컨트롤모듈_고온수살균_예약시간 의 타이틀 문구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5" name="Google Shape;1845;g311805bab69_0_319"/>
          <p:cNvSpPr/>
          <p:nvPr/>
        </p:nvSpPr>
        <p:spPr>
          <a:xfrm>
            <a:off x="12192000" y="1646225"/>
            <a:ext cx="1841400" cy="458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얼음트레이 고온살균 추가</a:t>
            </a:r>
            <a:b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Default 값 변경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6" name="Google Shape;1846;g311805bab69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375" y="1237412"/>
            <a:ext cx="2343650" cy="109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g311805bab69_0_319"/>
          <p:cNvSpPr txBox="1"/>
          <p:nvPr/>
        </p:nvSpPr>
        <p:spPr>
          <a:xfrm>
            <a:off x="2994525" y="2656950"/>
            <a:ext cx="20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관리세팅_얼음트</a:t>
            </a:r>
            <a:r>
              <a:rPr lang="ko-KR" sz="600">
                <a:solidFill>
                  <a:schemeClr val="dk1"/>
                </a:solidFill>
              </a:rPr>
              <a:t>레이 고온살균_시간설정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8" name="Google Shape;1848;g311805bab69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188" y="1325263"/>
            <a:ext cx="2392461" cy="505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g311805bab69_0_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450" y="1227675"/>
            <a:ext cx="2392449" cy="505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g311805bab69_0_3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1375" y="2945275"/>
            <a:ext cx="2343650" cy="1093229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g311805bab69_0_319"/>
          <p:cNvSpPr txBox="1"/>
          <p:nvPr/>
        </p:nvSpPr>
        <p:spPr>
          <a:xfrm>
            <a:off x="250450" y="95077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</a:rPr>
              <a:t>DE&gt;정수기홈&gt;제품제어_컨트롤모듈_얼음탱크세척 시간_예약시간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852" name="Google Shape;1852;g311805bab69_0_319"/>
          <p:cNvSpPr txBox="1"/>
          <p:nvPr/>
        </p:nvSpPr>
        <p:spPr>
          <a:xfrm>
            <a:off x="5608200" y="95077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</a:rPr>
              <a:t>DE&gt;정수기홈&gt;제품제어_컨트롤모듈_얼음트레이 고온살균_예약시간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5f0b1266c_0_61"/>
          <p:cNvSpPr txBox="1"/>
          <p:nvPr>
            <p:ph idx="1" type="body"/>
          </p:nvPr>
        </p:nvSpPr>
        <p:spPr>
          <a:xfrm>
            <a:off x="205866" y="161065"/>
            <a:ext cx="8674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14"/>
              <a:buNone/>
            </a:pPr>
            <a:r>
              <a:rPr lang="ko-KR"/>
              <a:t>변경 이력 (Revisoin History)</a:t>
            </a:r>
            <a:endParaRPr/>
          </a:p>
        </p:txBody>
      </p:sp>
      <p:sp>
        <p:nvSpPr>
          <p:cNvPr id="661" name="Google Shape;661;g355f0b1266c_0_61"/>
          <p:cNvSpPr txBox="1"/>
          <p:nvPr>
            <p:ph idx="12" type="sldNum"/>
          </p:nvPr>
        </p:nvSpPr>
        <p:spPr>
          <a:xfrm>
            <a:off x="10077673" y="6608478"/>
            <a:ext cx="699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ko-KR"/>
              <a:t>page </a:t>
            </a:r>
            <a:fld id="{00000000-1234-1234-1234-123412341234}" type="slidenum">
              <a:rPr lang="ko-KR"/>
              <a:t>‹#›</a:t>
            </a:fld>
            <a:endParaRPr/>
          </a:p>
        </p:txBody>
      </p:sp>
      <p:graphicFrame>
        <p:nvGraphicFramePr>
          <p:cNvPr id="662" name="Google Shape;662;g355f0b1266c_0_61"/>
          <p:cNvGraphicFramePr/>
          <p:nvPr/>
        </p:nvGraphicFramePr>
        <p:xfrm>
          <a:off x="205866" y="7365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{0DFDF641-65DB-4F77-BBCD-32D30BF28330}</a:tableStyleId>
              </a:tblPr>
              <a:tblGrid>
                <a:gridCol w="790025"/>
                <a:gridCol w="1235250"/>
                <a:gridCol w="6577050"/>
                <a:gridCol w="856675"/>
                <a:gridCol w="2303350"/>
              </a:tblGrid>
              <a:tr h="23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변경 이력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33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v0.29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2025-06-12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- 15p: 시작용량 설정 없을 경우 모듈 추가,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디스크립션 추가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- 18p: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기능 조작_용량_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세부용량변경/시작용량지원 추가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- 34P: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세부용량변경/시작용량_용량변경 레이어 팝업 추가</a:t>
                      </a:r>
                      <a:b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-KR" sz="900"/>
                        <a:t>- 37p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: 온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도/용량 설정 &gt; 냉수 온도 수정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김묘진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v0.30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2025-06-16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- 16p :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얼음 영역 : 소 타이틀 추가, 문구 변경(큰 얼음/작은 얼음 &gt; 대/소)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- 65p :</a:t>
                      </a: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조건별 케이스 추가 및 Description 보완 (앞면커버 열림, 얼음탱크커버 열림)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김묘진/정승필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v0.31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2025-06-17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- 61p :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얼음트레이 입수관 UV살균 추가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기능정의서에 작성된 항목명으로 수정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정승필</a:t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5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311805bab69_0_369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59" name="Google Shape;1859;g311805bab69_0_369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Dev_7_1_1_0_9_pag</a:t>
            </a:r>
            <a:endParaRPr sz="1000"/>
          </a:p>
        </p:txBody>
      </p:sp>
      <p:sp>
        <p:nvSpPr>
          <p:cNvPr id="1860" name="Google Shape;1860;g311805bab69_0_369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DE&gt;정수기홈&gt;제품제어_컨트롤모듈_고온수살균_예약시간</a:t>
            </a:r>
            <a:endParaRPr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861" name="Google Shape;1861;g311805bab69_0_369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DE&gt;정수기홈&gt;제품제어_컨트롤모듈_고온수살균_예약시간</a:t>
            </a:r>
            <a:endParaRPr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862" name="Google Shape;1862;g311805bab69_0_369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얼음탱크세척 시간 설정 Description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3" name="Google Shape;1863;g311805bab69_0_369"/>
          <p:cNvSpPr/>
          <p:nvPr/>
        </p:nvSpPr>
        <p:spPr>
          <a:xfrm>
            <a:off x="12192000" y="622775"/>
            <a:ext cx="1841400" cy="458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시간표기 정책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 최신사양으로 보완 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4" name="Google Shape;1864;g311805bab69_0_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400" y="1333413"/>
            <a:ext cx="1780673" cy="8306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5" name="Google Shape;1865;g311805bab69_0_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400" y="2265125"/>
            <a:ext cx="2050199" cy="4328658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6" name="Google Shape;1866;g311805bab69_0_369"/>
          <p:cNvSpPr txBox="1"/>
          <p:nvPr/>
        </p:nvSpPr>
        <p:spPr>
          <a:xfrm>
            <a:off x="3044005" y="964092"/>
            <a:ext cx="129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고온수살균 시간 설정</a:t>
            </a:r>
            <a:endParaRPr b="1" i="0" sz="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7" name="Google Shape;1867;g311805bab69_0_3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41" y="1046128"/>
            <a:ext cx="2321356" cy="490117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8" name="Google Shape;1868;g311805bab69_0_369"/>
          <p:cNvSpPr txBox="1"/>
          <p:nvPr/>
        </p:nvSpPr>
        <p:spPr>
          <a:xfrm>
            <a:off x="5447397" y="964100"/>
            <a:ext cx="20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고온수살균 시간 설정_영어 표기</a:t>
            </a:r>
            <a:endParaRPr b="1" sz="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9" name="Google Shape;1869;g311805bab69_0_369"/>
          <p:cNvSpPr/>
          <p:nvPr/>
        </p:nvSpPr>
        <p:spPr>
          <a:xfrm>
            <a:off x="6804497" y="4571912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4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g311805bab69_0_369"/>
          <p:cNvSpPr/>
          <p:nvPr/>
        </p:nvSpPr>
        <p:spPr>
          <a:xfrm>
            <a:off x="5344972" y="1544437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4</a:t>
            </a: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1" name="Google Shape;1871;g311805bab69_0_3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4025" y="1333425"/>
            <a:ext cx="1780625" cy="830603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872" name="Google Shape;1872;g311805bab69_0_369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/>
                        <a:t>DE&gt;정수기홈&gt;제품제어_컨트롤모듈_고온수살균_시간설정</a:t>
                      </a:r>
                      <a:endParaRPr b="1"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고온수살균</a:t>
                      </a:r>
                      <a:r>
                        <a:rPr lang="ko-KR" sz="800" u="none" cap="none" strike="noStrike"/>
                        <a:t> On 후 ‘시간 설정 btn' 선택시 호출됨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Default : 제품 제어 화면에서 노출중인 설정값</a:t>
                      </a:r>
                      <a:endParaRPr sz="800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시간 표기 관련하여 아시아 국가의 경우 한국어 화면을 따르고, 영어권 국가의 경우 영어 화면을 따름.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- 한국어, 중국어. 일본어: [한국어 표기 화면] 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- 영어, 말레이시아어, 독일어, 이탈리아어,  스페인어, 프랑스어: [영어 표기 화면]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참고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/>
                        <a:t>[예약시간/고온수살균]</a:t>
                      </a:r>
                      <a:endParaRPr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특정 모드의 시작 및 종료 시간을 변경할 수 있음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1-1 </a:t>
                      </a:r>
                      <a:r>
                        <a:rPr lang="ko-KR" sz="800" u="none" cap="none" strike="noStrike"/>
                        <a:t>헤더 타이틀영역 :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고온수살균 예약시간</a:t>
                      </a:r>
                      <a:br>
                        <a:rPr lang="ko-KR" sz="800" u="none" cap="none" strike="noStrike"/>
                      </a:br>
                      <a:r>
                        <a:rPr b="1" lang="ko-KR" sz="800" u="none" cap="none" strike="noStrike"/>
                        <a:t>1-2 </a:t>
                      </a:r>
                      <a:r>
                        <a:rPr lang="ko-KR" sz="800" u="none" cap="none" strike="noStrike"/>
                        <a:t>히스토리백 btn : tap 시, 이전 화면 이동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/>
                        <a:t>[시작 시간 설정]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-87312" lvl="0" marL="87312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Char char="•"/>
                      </a:pPr>
                      <a:r>
                        <a:rPr lang="ko-KR" sz="800"/>
                        <a:t>특정 모드의 시작 및 종료 시간을 변경할 수 있음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/>
                        <a:t>2 시간 설정 선택 영역</a:t>
                      </a:r>
                      <a:endParaRPr b="1"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한국어 표기 : 오전/오후 hh:mm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영어 표기 : hh:mm AM/PM (4-1 참조)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상하 Flicking 하여 오전/오후, 시간 선택</a:t>
                      </a:r>
                      <a:endParaRPr sz="800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시간 설정값 범위 : 01~12(1시간 단위, 설정값 loop됨)</a:t>
                      </a:r>
                      <a:endParaRPr sz="800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분 설정값 범위 : 00/30 (30분 단위, 설정값 loop됨)</a:t>
                      </a:r>
                      <a:endParaRPr sz="8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[저장하기 btn]</a:t>
                      </a:r>
                      <a:endParaRPr sz="800" u="none" cap="none" strike="noStrike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 tap 시, [DE &gt; 정수기홈 &gt; 제품제어]화면으로 이동 후, 토스트 팝업 호출</a:t>
                      </a:r>
                      <a:endParaRPr sz="800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토스트 메시지 : $팝업타이틀$이 설정되었습니다. </a:t>
                      </a:r>
                      <a:endParaRPr sz="800"/>
                    </a:p>
                    <a:p>
                      <a:pPr indent="-87312" lvl="0" marL="87312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토스트 팝업 가이드 [DE&gt;제품홈&gt;제품제어_컨트롤토스트] 참고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4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[AM/PM]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4</a:t>
                      </a:r>
                      <a:r>
                        <a:rPr lang="ko-KR" sz="800">
                          <a:solidFill>
                            <a:srgbClr val="000000"/>
                          </a:solidFill>
                        </a:rPr>
                        <a:t>-1 영어 표기 : hh:mm AM/PM</a:t>
                      </a:r>
                      <a:endParaRPr b="1"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73" name="Google Shape;1873;g311805bab69_0_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23975" y="5375725"/>
            <a:ext cx="1780674" cy="4994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4" name="Google Shape;1874;g311805bab69_0_3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33038" y="5375713"/>
            <a:ext cx="1780650" cy="4994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5" name="Google Shape;1875;g311805bab69_0_369"/>
          <p:cNvSpPr/>
          <p:nvPr/>
        </p:nvSpPr>
        <p:spPr>
          <a:xfrm>
            <a:off x="12192000" y="1124425"/>
            <a:ext cx="1841400" cy="47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v0.11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아시아/영어권 시간 표기 화면 관련 국가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6" name="Google Shape;1876;g311805bab69_0_369"/>
          <p:cNvSpPr/>
          <p:nvPr/>
        </p:nvSpPr>
        <p:spPr>
          <a:xfrm>
            <a:off x="12192000" y="1638075"/>
            <a:ext cx="1841400" cy="47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 타이틀영역 명칭수정: 고온수살균 예약시간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311805bab69_0_392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883" name="Google Shape;1883;g311805bab69_0_392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47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DE&gt;정수기홈&gt;제품제어_컨트롤모듈_유로살균_예약시간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유로 살균 On 후 ‘시간 설정 btn' 선택시 호출됨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Default : 제품 제어 화면에서 노출중인 설정값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시간 표기</a:t>
                      </a:r>
                      <a:endParaRPr sz="800">
                        <a:solidFill>
                          <a:srgbClr val="0000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• 한국어 표기 : 오전/오후 hh:mm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• 영어 표기 : hh:mm AM/PM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[예약시간/유로살균]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1-1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헤더 타이틀영역 : 유로 살균 예약 시간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1-2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히스토리백 btn : tap 시, 이전 화면 이동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[시작 시간 설정]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특정 모드의 시작 시간을 변경할 수 있음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2 시간 설정 선택 영역 :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상하 Flicking 하여 오전/오후, 시간 선택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시간 설정값 범위 : 01~12(1시간 단위, 설정값 loop됨)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3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[저장하기 btn]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tap 시, </a:t>
                      </a: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[DE &gt; 정수기홈 &gt; 제품제어]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화면으로 이동 후,</a:t>
                      </a:r>
                      <a:br>
                        <a:rPr lang="ko-KR" sz="800">
                          <a:solidFill>
                            <a:srgbClr val="0000FF"/>
                          </a:solidFill>
                        </a:rPr>
                      </a:b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 토스트 팝업 호출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토스트 메시지 : $팝업타이틀$이 설정되었습니다.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토스트 팝업 가이드 </a:t>
                      </a: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[DE&gt;제품홈&gt;제품제어_컨트롤토스트]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참고</a:t>
                      </a:r>
                      <a:endParaRPr b="1" sz="10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4" name="Google Shape;1884;g311805bab69_0_392"/>
          <p:cNvSpPr txBox="1"/>
          <p:nvPr/>
        </p:nvSpPr>
        <p:spPr>
          <a:xfrm>
            <a:off x="2994533" y="817095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-KR" sz="800">
                <a:solidFill>
                  <a:schemeClr val="dk1"/>
                </a:solidFill>
              </a:rPr>
              <a:t>유로 살균 시간 설정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g311805bab69_0_392"/>
          <p:cNvSpPr txBox="1"/>
          <p:nvPr/>
        </p:nvSpPr>
        <p:spPr>
          <a:xfrm>
            <a:off x="3031375" y="1042875"/>
            <a:ext cx="20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기기세팅_유로살균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g311805bab69_0_392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유로 살균 시간 설정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레이어 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7" name="Google Shape;1887;g311805bab69_0_392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Dev_7_1_1_0_10_pag</a:t>
            </a:r>
            <a:endParaRPr sz="1000"/>
          </a:p>
        </p:txBody>
      </p:sp>
      <p:sp>
        <p:nvSpPr>
          <p:cNvPr id="1888" name="Google Shape;1888;g311805bab69_0_392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DE&gt;정수기홈&gt;제품제어_컨트롤모듈_유로살균_예약시간</a:t>
            </a:r>
            <a:endParaRPr sz="1600" u="none" cap="none" strike="noStrike">
              <a:solidFill>
                <a:schemeClr val="dk1"/>
              </a:solidFill>
            </a:endParaRPr>
          </a:p>
        </p:txBody>
      </p:sp>
      <p:sp>
        <p:nvSpPr>
          <p:cNvPr id="1889" name="Google Shape;1889;g311805bab69_0_392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DE&gt;정수기홈&gt;제품제어_컨트롤모듈_취침모드_예약시간</a:t>
            </a:r>
            <a:endParaRPr sz="1600" u="none" cap="none" strike="noStrike">
              <a:solidFill>
                <a:schemeClr val="dk1"/>
              </a:solidFill>
            </a:endParaRPr>
          </a:p>
        </p:txBody>
      </p:sp>
      <p:pic>
        <p:nvPicPr>
          <p:cNvPr id="1890" name="Google Shape;1890;g311805bab69_0_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18" y="1061203"/>
            <a:ext cx="2392547" cy="49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g311805bab69_0_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594" y="1238050"/>
            <a:ext cx="2392550" cy="1232739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311805bab69_0_392"/>
          <p:cNvSpPr/>
          <p:nvPr/>
        </p:nvSpPr>
        <p:spPr>
          <a:xfrm>
            <a:off x="12192000" y="622775"/>
            <a:ext cx="1841400" cy="458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시간표기 정책에 따른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3377b1d612f_0_61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</a:t>
            </a:r>
            <a:r>
              <a:rPr lang="ko-KR"/>
              <a:t>스마트 센서</a:t>
            </a:r>
            <a:r>
              <a:rPr lang="ko-KR"/>
              <a:t>_예약 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899" name="Google Shape;1899;g3377b1d612f_0_61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Dev_7_1_1_0_6_pag</a:t>
            </a:r>
            <a:endParaRPr/>
          </a:p>
        </p:txBody>
      </p:sp>
      <p:sp>
        <p:nvSpPr>
          <p:cNvPr id="1900" name="Google Shape;1900;g3377b1d612f_0_61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</a:t>
            </a:r>
            <a:r>
              <a:rPr lang="ko-KR"/>
              <a:t>스마트 센서</a:t>
            </a:r>
            <a:r>
              <a:rPr lang="ko-KR"/>
              <a:t>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901" name="Google Shape;1901;g3377b1d612f_0_61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02" name="Google Shape;1902;g3377b1d612f_0_61"/>
          <p:cNvSpPr/>
          <p:nvPr/>
        </p:nvSpPr>
        <p:spPr>
          <a:xfrm>
            <a:off x="12192000" y="9050"/>
            <a:ext cx="1841400" cy="429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스마트 센서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예약시간 레이어팝업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3" name="Google Shape;1903;g3377b1d612f_0_61"/>
          <p:cNvSpPr txBox="1"/>
          <p:nvPr/>
        </p:nvSpPr>
        <p:spPr>
          <a:xfrm>
            <a:off x="2994533" y="817095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ko-KR" sz="800"/>
              <a:t>스마트 센서</a:t>
            </a:r>
            <a:r>
              <a:rPr b="1" lang="ko-KR" sz="800"/>
              <a:t> 시간 설정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g3377b1d612f_0_61"/>
          <p:cNvSpPr txBox="1"/>
          <p:nvPr/>
        </p:nvSpPr>
        <p:spPr>
          <a:xfrm>
            <a:off x="3031375" y="1042875"/>
            <a:ext cx="2056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자동예약_</a:t>
            </a:r>
            <a:r>
              <a:rPr lang="ko-KR" sz="600">
                <a:solidFill>
                  <a:schemeClr val="dk1"/>
                </a:solidFill>
              </a:rPr>
              <a:t>스마트 센서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3377b1d612f_0_61"/>
          <p:cNvSpPr txBox="1"/>
          <p:nvPr/>
        </p:nvSpPr>
        <p:spPr>
          <a:xfrm>
            <a:off x="5082535" y="2063052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컨트롤_</a:t>
            </a:r>
            <a:r>
              <a:rPr lang="ko-KR" sz="600">
                <a:solidFill>
                  <a:schemeClr val="dk1"/>
                </a:solidFill>
              </a:rPr>
              <a:t>스마트 센서</a:t>
            </a:r>
            <a:r>
              <a:rPr lang="ko-KR" sz="600">
                <a:solidFill>
                  <a:schemeClr val="dk1"/>
                </a:solidFill>
              </a:rPr>
              <a:t>_예약시간_종료시간선택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g3377b1d612f_0_61"/>
          <p:cNvSpPr txBox="1"/>
          <p:nvPr/>
        </p:nvSpPr>
        <p:spPr>
          <a:xfrm>
            <a:off x="3092806" y="207691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컨트롤_</a:t>
            </a:r>
            <a:r>
              <a:rPr lang="ko-KR" sz="600">
                <a:solidFill>
                  <a:schemeClr val="dk1"/>
                </a:solidFill>
              </a:rPr>
              <a:t>스마트 센서</a:t>
            </a:r>
            <a:r>
              <a:rPr lang="ko-KR" sz="600">
                <a:solidFill>
                  <a:schemeClr val="dk1"/>
                </a:solidFill>
              </a:rPr>
              <a:t>_예약시간_시작시간선택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07" name="Google Shape;1907;g3377b1d612f_0_61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47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DE&gt;정수기홈&gt;제품제어_컨트롤모듈_스마트센서_작동시간</a:t>
                      </a:r>
                      <a:endParaRPr b="1"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스마트센서 On 후 ‘시간 설정 btn' 선택시 호출됨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Default : 제품 제어 화면에서 노출중인 설정값</a:t>
                      </a:r>
                      <a:endParaRPr sz="8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[작동시간/스마트 센서]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특정 모드의 시작 및 종료 시간을 변경할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1-1 헤더 타이틀영역 : 스마트 센서 작동시간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1-2 히스토리백 btn : tap 시, 이전 화면 이동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[시작/종료 시간 설정]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특정 모드의 시작 및 종료 시간을 변경할 수 있음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2-1 선택된 시작 시간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표기 : 오전/오후 hh 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Default 설정 값 : 오전 12시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tap 시, ‘2-3 시작 시간 설정, 선택 영역’ 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‘2-3 시작 시간 설정, 선택 영역’이 노출된 상태에서 다시 해당 영역 tap 시 or ‘2-2 선택된 종료 시간’ tap 시, ‘2-3 시작 시간 설정, 선택 영역’ 영역 비노출함.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2-2 선택된 종료 시간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표기 : 오전/오후 hh:mm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Default 설정 값 : 오전 6:00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종료 시간보다 시작시간이 늦을 경우, 선택된 종료 시간 앞에 ‘다음날’ 표기를 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tap 시, ‘2-4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종료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시간 설정, 선택 영역’ 노출함.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‘2-4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종료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시간 설정, 선택 영역’이 노출된 상태에서 다시 해당 영역 tap 시 or ‘2-1 선택된 시작 시간’ tap 시, ‘2-4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종료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시간 설정, 선택 영역’ 영역 비노출함.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2-3 시작 시간 설정,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상하 Flicking 하여 오전/오후, 시간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시간 설정값 범위 : 01~12(1시간 단위 설정값 loop됨)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2-4 종료 시간 설정, 선택 영역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상하 Flicking 하여 오전/오후, 시간 선택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시간 설정값 범위 : 01~12(1시간 단위 설정값 loop됨)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3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[저장하기 btn]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tap 시, [DE &gt; 정수기홈 &gt; 제품제어]화면으로 이동 후, 토스트 팝업 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단, 시작 시간과 종료 시간을 동일한 값으로 설정한 경우, ‘4 시작/종료 시간 동일’ 팝업 호출함.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토스트 메시지 : $팝업타이틀$이 설정되었습니다.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토스트 팝업 가이드 [DE&gt;제품홈&gt;제품제어_컨트롤토스트] 참고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08" name="Google Shape;1908;g3377b1d612f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49" y="1042874"/>
            <a:ext cx="2522876" cy="518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g3377b1d612f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625" y="1225978"/>
            <a:ext cx="1400865" cy="8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g3377b1d612f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625" y="2337225"/>
            <a:ext cx="3885400" cy="3880283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g3377b1d612f_0_61"/>
          <p:cNvSpPr/>
          <p:nvPr/>
        </p:nvSpPr>
        <p:spPr>
          <a:xfrm>
            <a:off x="12192000" y="513725"/>
            <a:ext cx="1841400" cy="568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스마트 센서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작동시간 타이틀 수정. header 1-3 닫기버튼, 오기이므로 삭제.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2" name="Google Shape;1912;g3377b1d612f_0_61"/>
          <p:cNvSpPr/>
          <p:nvPr/>
        </p:nvSpPr>
        <p:spPr>
          <a:xfrm>
            <a:off x="12192000" y="1156700"/>
            <a:ext cx="1841400" cy="4068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v0.18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종료 시간 설정 내용 오류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377b1d612f_0_78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Dev_7_1_1_0_6_pag</a:t>
            </a:r>
            <a:endParaRPr/>
          </a:p>
        </p:txBody>
      </p:sp>
      <p:sp>
        <p:nvSpPr>
          <p:cNvPr id="1919" name="Google Shape;1919;g3377b1d612f_0_78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920" name="Google Shape;1920;g3377b1d612f_0_78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4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설정 저장 불가 - 시작/종료 시간 동일 팝업]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4-1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확인 btn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tap시, 팝업 닫힘.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21" name="Google Shape;1921;g3377b1d612f_0_78"/>
          <p:cNvSpPr txBox="1"/>
          <p:nvPr/>
        </p:nvSpPr>
        <p:spPr>
          <a:xfrm>
            <a:off x="3092806" y="2076914"/>
            <a:ext cx="1933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 센서</a:t>
            </a:r>
            <a:r>
              <a:rPr lang="ko-KR" sz="600">
                <a:solidFill>
                  <a:schemeClr val="dk1"/>
                </a:solidFill>
              </a:rPr>
              <a:t>_p예약시간_설정 저장 불가_동일 시간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g3377b1d612f_0_7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</a:t>
            </a:r>
            <a:r>
              <a:rPr lang="ko-KR"/>
              <a:t>스마트 센서</a:t>
            </a:r>
            <a:r>
              <a:rPr lang="ko-KR"/>
              <a:t>_예약 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923" name="Google Shape;1923;g3377b1d612f_0_78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DE&gt;정수기홈&gt;제품제어_컨트롤모듈_화면보호기_예약시간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pic>
        <p:nvPicPr>
          <p:cNvPr id="1924" name="Google Shape;1924;g3377b1d612f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847" y="2261724"/>
            <a:ext cx="1841400" cy="97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g3377b1d612f_0_78"/>
          <p:cNvSpPr/>
          <p:nvPr/>
        </p:nvSpPr>
        <p:spPr>
          <a:xfrm>
            <a:off x="12192000" y="9050"/>
            <a:ext cx="1841400" cy="429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스마트 센서 예약시간 레이어팝업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1" name="Google Shape;193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333" y="961097"/>
            <a:ext cx="2386800" cy="50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96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DE&gt;정수기홈&gt;제품제어_컨트롤_a제어불가_조건별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933" name="Google Shape;1933;p96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-</a:t>
            </a:r>
            <a:endParaRPr/>
          </a:p>
        </p:txBody>
      </p:sp>
      <p:sp>
        <p:nvSpPr>
          <p:cNvPr id="1934" name="Google Shape;1934;p96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DE&gt;정수기홈&gt;제품제어_컨트롤_a제어불가_조건별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935" name="Google Shape;1935;p96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936" name="Google Shape;1936;p96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/>
                        <a:t>DE&gt;정수기홈&gt;제품제어_컨트롤모듈_a제어불가</a:t>
                      </a:r>
                      <a:endParaRPr b="1"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• 제어 불가 팝업 공통 정의 및 ‘스마트 진단 실행중' ‘제품 커버 열림' 정의는 [</a:t>
                      </a: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DE&gt;제품홈&gt;제품제어_컨트롤_a제어불가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] 참고.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[정수기 컨트롤 모듈 제어불가 Case]</a:t>
                      </a:r>
                      <a:endParaRPr sz="800" u="none" cap="none" strike="noStrike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커버 열림 상</a:t>
                      </a:r>
                      <a:r>
                        <a:rPr lang="ko-KR" sz="800"/>
                        <a:t>태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앞면커버 열림 상태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옆면커버 열림 상태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얼음탱크커버 열림 상태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스마트진단 실행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필터플러싱 동작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얼음탱크 세척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고온수 자동살균 동작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고온수 수동살균 동작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제품 설정모드 실행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정수기 사용 중 (물/얼음 추출)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cap="none" strike="sngStrike"/>
                        <a:t>물 추출 중</a:t>
                      </a:r>
                      <a:endParaRPr sz="800" cap="none" strike="sngStrike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cap="none" strike="sngStrike"/>
                        <a:t>얼음 추출 중</a:t>
                      </a:r>
                      <a:endParaRPr sz="800" cap="none" strike="sngStrike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얼음 트레이 고온살균 중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37" name="Google Shape;1937;p96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제어 불가 팝업 공통 정의 수정 및 팝업 메세지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8" name="Google Shape;1938;p96"/>
          <p:cNvSpPr/>
          <p:nvPr/>
        </p:nvSpPr>
        <p:spPr>
          <a:xfrm>
            <a:off x="12192000" y="622700"/>
            <a:ext cx="1841400" cy="4236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조건별 케이스 추가 및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9" name="Google Shape;1939;p96"/>
          <p:cNvSpPr txBox="1"/>
          <p:nvPr/>
        </p:nvSpPr>
        <p:spPr>
          <a:xfrm>
            <a:off x="2925429" y="10490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컨트롤모듈_a제어불가_커버 열림 상태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96"/>
          <p:cNvSpPr txBox="1"/>
          <p:nvPr/>
        </p:nvSpPr>
        <p:spPr>
          <a:xfrm>
            <a:off x="2947278" y="77839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제품 제어 불가 조건별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96"/>
          <p:cNvSpPr txBox="1"/>
          <p:nvPr/>
        </p:nvSpPr>
        <p:spPr>
          <a:xfrm>
            <a:off x="4950904" y="10490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컨트롤모듈_a제어불가_앞면커버 열림 상태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96"/>
          <p:cNvSpPr txBox="1"/>
          <p:nvPr/>
        </p:nvSpPr>
        <p:spPr>
          <a:xfrm>
            <a:off x="6929991" y="10490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컨트롤모듈_a제어불가_옆면커버 열림 상태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96"/>
          <p:cNvSpPr txBox="1"/>
          <p:nvPr/>
        </p:nvSpPr>
        <p:spPr>
          <a:xfrm>
            <a:off x="2925429" y="26183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컨트롤모듈_a제어불가_얼음탱크커버 열림 상태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96"/>
          <p:cNvSpPr txBox="1"/>
          <p:nvPr/>
        </p:nvSpPr>
        <p:spPr>
          <a:xfrm>
            <a:off x="4950904" y="26183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컨트롤모듈_a제어불가_스마트진단 실행 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96"/>
          <p:cNvSpPr txBox="1"/>
          <p:nvPr/>
        </p:nvSpPr>
        <p:spPr>
          <a:xfrm>
            <a:off x="6929991" y="26183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컨트롤모듈_a제어불가_필터플러싱 동작 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96"/>
          <p:cNvSpPr txBox="1"/>
          <p:nvPr/>
        </p:nvSpPr>
        <p:spPr>
          <a:xfrm>
            <a:off x="2925429" y="41876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컨트롤모듈_a제어불가_얼음탱크 세척 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96"/>
          <p:cNvSpPr txBox="1"/>
          <p:nvPr/>
        </p:nvSpPr>
        <p:spPr>
          <a:xfrm>
            <a:off x="4904516" y="41876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컨트롤모듈_a제어불가_고온수 자동살균 동작 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96"/>
          <p:cNvSpPr/>
          <p:nvPr/>
        </p:nvSpPr>
        <p:spPr>
          <a:xfrm>
            <a:off x="12192000" y="10995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조건별 케이스 추가 및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유로세척 진행 중 Case 삭제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49" name="Google Shape;194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427" y="1272825"/>
            <a:ext cx="1729087" cy="124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909" y="1272817"/>
            <a:ext cx="1581367" cy="113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9989" y="1272819"/>
            <a:ext cx="1729087" cy="124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5416" y="2916269"/>
            <a:ext cx="1568718" cy="112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7231" y="2864771"/>
            <a:ext cx="1568718" cy="112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33158" y="2864781"/>
            <a:ext cx="1568718" cy="112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31746" y="4509427"/>
            <a:ext cx="1568718" cy="112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9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33155" y="4509435"/>
            <a:ext cx="1568718" cy="112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96"/>
          <p:cNvSpPr txBox="1"/>
          <p:nvPr/>
        </p:nvSpPr>
        <p:spPr>
          <a:xfrm>
            <a:off x="6883616" y="41876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컨트롤모듈_a제어불가_고온수 </a:t>
            </a:r>
            <a:r>
              <a:rPr lang="ko-KR" sz="600"/>
              <a:t>수</a:t>
            </a:r>
            <a:r>
              <a:rPr lang="ko-KR" sz="600"/>
              <a:t>동살균 동작 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8" name="Google Shape;1958;p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7236" y="4509426"/>
            <a:ext cx="1568707" cy="11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p96"/>
          <p:cNvSpPr/>
          <p:nvPr/>
        </p:nvSpPr>
        <p:spPr>
          <a:xfrm>
            <a:off x="2925425" y="817100"/>
            <a:ext cx="5825100" cy="50388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0" name="Google Shape;1960;p96"/>
          <p:cNvSpPr/>
          <p:nvPr/>
        </p:nvSpPr>
        <p:spPr>
          <a:xfrm>
            <a:off x="12192000" y="1713200"/>
            <a:ext cx="1841400" cy="836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조건별 케이스 추가 및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 추출 중, 얼음 추출 중 Case 변경 (불가사유 : 불가사유 : 정수기 사용 중(물/얼음 추출)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1" name="Google Shape;1961;p96"/>
          <p:cNvSpPr/>
          <p:nvPr/>
        </p:nvSpPr>
        <p:spPr>
          <a:xfrm>
            <a:off x="12192000" y="2602850"/>
            <a:ext cx="1841400" cy="836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조건별 케이스 추가 및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 추출 중, 얼음 추출 중 Case 변경 (불가사유 : 불가사유 : 정수기 사용 중(물/얼음 추출)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97"/>
          <p:cNvSpPr/>
          <p:nvPr/>
        </p:nvSpPr>
        <p:spPr>
          <a:xfrm>
            <a:off x="2198800" y="1026000"/>
            <a:ext cx="2045400" cy="16500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8" name="Google Shape;1968;p97"/>
          <p:cNvSpPr/>
          <p:nvPr/>
        </p:nvSpPr>
        <p:spPr>
          <a:xfrm>
            <a:off x="4579300" y="1026000"/>
            <a:ext cx="1976400" cy="16500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9" name="Google Shape;1969;p97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DE&gt;정수기홈&gt;제품제어_컨트롤_a제어불가_조건별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970" name="Google Shape;1970;p97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-</a:t>
            </a:r>
            <a:endParaRPr/>
          </a:p>
        </p:txBody>
      </p:sp>
      <p:sp>
        <p:nvSpPr>
          <p:cNvPr id="1971" name="Google Shape;1971;p97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DE&gt;정수기홈&gt;제품제어_컨트롤_a제어불가_조건별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972" name="Google Shape;1972;p97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73" name="Google Shape;1973;p97"/>
          <p:cNvSpPr txBox="1"/>
          <p:nvPr/>
        </p:nvSpPr>
        <p:spPr>
          <a:xfrm>
            <a:off x="314454" y="10812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컨트롤모듈_a제어불가_제품 설정모드 실행 중</a:t>
            </a:r>
            <a:endParaRPr sz="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600"/>
          </a:p>
        </p:txBody>
      </p:sp>
      <p:sp>
        <p:nvSpPr>
          <p:cNvPr id="1974" name="Google Shape;1974;p97"/>
          <p:cNvSpPr txBox="1"/>
          <p:nvPr/>
        </p:nvSpPr>
        <p:spPr>
          <a:xfrm>
            <a:off x="336303" y="81059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제품 제어 불가 조건별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97"/>
          <p:cNvSpPr txBox="1"/>
          <p:nvPr/>
        </p:nvSpPr>
        <p:spPr>
          <a:xfrm>
            <a:off x="2339924" y="1081225"/>
            <a:ext cx="21123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컨트롤모듈_a제어불가_정수기 사용 중(물/얼음 추출)</a:t>
            </a:r>
            <a:endParaRPr sz="600"/>
          </a:p>
        </p:txBody>
      </p:sp>
      <p:sp>
        <p:nvSpPr>
          <p:cNvPr id="1976" name="Google Shape;1976;p97"/>
          <p:cNvSpPr txBox="1"/>
          <p:nvPr/>
        </p:nvSpPr>
        <p:spPr>
          <a:xfrm>
            <a:off x="4657304" y="1081230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컨트롤모듈_a제어불가_얼음트레이 고온살균 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7" name="Google Shape;197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397" y="4088726"/>
            <a:ext cx="3778117" cy="1442168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97"/>
          <p:cNvSpPr txBox="1"/>
          <p:nvPr/>
        </p:nvSpPr>
        <p:spPr>
          <a:xfrm>
            <a:off x="2198804" y="3910405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기능조작_용량_출수 용량 순서 비활성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97"/>
          <p:cNvSpPr txBox="1"/>
          <p:nvPr/>
        </p:nvSpPr>
        <p:spPr>
          <a:xfrm>
            <a:off x="4224279" y="3910405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/>
              <a:t>컨트롤모듈_a제어불가_용량설정1개사용중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97"/>
          <p:cNvSpPr txBox="1"/>
          <p:nvPr/>
        </p:nvSpPr>
        <p:spPr>
          <a:xfrm>
            <a:off x="2220648" y="3695000"/>
            <a:ext cx="3242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700"/>
              <a:t>컨트롤 모듈_용량_비활성 상태 tap 시, 제어 불가 알림</a:t>
            </a:r>
            <a:endParaRPr i="0" sz="700" u="none" cap="none" strike="noStrike">
              <a:solidFill>
                <a:srgbClr val="000000"/>
              </a:solidFill>
            </a:endParaRPr>
          </a:p>
        </p:txBody>
      </p:sp>
      <p:sp>
        <p:nvSpPr>
          <p:cNvPr id="1981" name="Google Shape;1981;p97"/>
          <p:cNvSpPr txBox="1"/>
          <p:nvPr/>
        </p:nvSpPr>
        <p:spPr>
          <a:xfrm>
            <a:off x="2220648" y="3437375"/>
            <a:ext cx="324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800"/>
              <a:t>특정 컨트롤 모듈 조작시 제품제어 불가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2" name="Google Shape;198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00" y="1360241"/>
            <a:ext cx="1568718" cy="1128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051" y="1350201"/>
            <a:ext cx="1568725" cy="112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p97"/>
          <p:cNvSpPr/>
          <p:nvPr/>
        </p:nvSpPr>
        <p:spPr>
          <a:xfrm>
            <a:off x="12192000" y="0"/>
            <a:ext cx="1841400" cy="4056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얼음트레이 고온살균 case추가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5" name="Google Shape;1985;p97"/>
          <p:cNvSpPr/>
          <p:nvPr/>
        </p:nvSpPr>
        <p:spPr>
          <a:xfrm>
            <a:off x="12192000" y="463050"/>
            <a:ext cx="1841400" cy="9798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v0.27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조건별 케이스 추가 및 Description 보완</a:t>
            </a:r>
            <a:endParaRPr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물 추출 중, 얼음 추출 중 Case 변경 (불가사유 : 정수기 사용 중(물/얼음 추출)</a:t>
            </a:r>
            <a:endParaRPr b="1"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6" name="Google Shape;1986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920" y="1375499"/>
            <a:ext cx="1547528" cy="11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400" y="1058563"/>
            <a:ext cx="1693226" cy="529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775" y="1018200"/>
            <a:ext cx="1693225" cy="535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9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 제어_툴팁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995" name="Google Shape;1995;p98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-</a:t>
            </a:r>
            <a:endParaRPr/>
          </a:p>
        </p:txBody>
      </p:sp>
      <p:sp>
        <p:nvSpPr>
          <p:cNvPr id="1996" name="Google Shape;1996;p98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 제어_툴팁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997" name="Google Shape;1997;p98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1998" name="Google Shape;1998;p98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 제어_툴팁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1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[온수 (℃)]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1-1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온수 (℃): 온수 On/Off 지원하지 않는 경우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1-2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온수 (℃): 시작온수 기능 지원, 온수 On/Off 지원하는 경우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1-3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온수 (℃): 온수탱크온도제어 (℃) 기능 지원하는 경우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2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[얼음]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2-1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얼음: 얼음크기(작은얼음, 큰얼음) 설정까지 지원하지 않는 경우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2-2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얼음: 얼음크기(작은얼음, 큰얼음) 설정까지 지원하는 경우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3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[용량 (ml)]</a:t>
                      </a:r>
                      <a:endParaRPr b="1"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3-1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용량 (ml): 용량 옵션 보기와 시작용량 기능 지원하는 경우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99" name="Google Shape;1999;p98"/>
          <p:cNvSpPr txBox="1"/>
          <p:nvPr/>
        </p:nvSpPr>
        <p:spPr>
          <a:xfrm>
            <a:off x="3061648" y="862493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툴팁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98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제어 튤팁 항목 추가 및 설명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01" name="Google Shape;2001;p98"/>
          <p:cNvPicPr preferRelativeResize="0"/>
          <p:nvPr/>
        </p:nvPicPr>
        <p:blipFill rotWithShape="1">
          <a:blip r:embed="rId5">
            <a:alphaModFix/>
          </a:blip>
          <a:srcRect b="24684" l="2020" r="-2020" t="2307"/>
          <a:stretch/>
        </p:blipFill>
        <p:spPr>
          <a:xfrm>
            <a:off x="518150" y="1017724"/>
            <a:ext cx="2268601" cy="505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Google Shape;2002;p98"/>
          <p:cNvSpPr/>
          <p:nvPr/>
        </p:nvSpPr>
        <p:spPr>
          <a:xfrm>
            <a:off x="3536047" y="340312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ko-KR" sz="600">
                <a:solidFill>
                  <a:srgbClr val="FFFFFF"/>
                </a:solidFill>
              </a:rPr>
              <a:t>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98"/>
          <p:cNvSpPr/>
          <p:nvPr/>
        </p:nvSpPr>
        <p:spPr>
          <a:xfrm>
            <a:off x="3536047" y="411560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ko-KR" sz="600">
                <a:solidFill>
                  <a:srgbClr val="FFFFFF"/>
                </a:solidFill>
              </a:rPr>
              <a:t>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98"/>
          <p:cNvSpPr/>
          <p:nvPr/>
        </p:nvSpPr>
        <p:spPr>
          <a:xfrm>
            <a:off x="3536047" y="569342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ko-KR" sz="600">
                <a:solidFill>
                  <a:srgbClr val="FFFFFF"/>
                </a:solidFill>
              </a:rPr>
              <a:t>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98"/>
          <p:cNvSpPr/>
          <p:nvPr/>
        </p:nvSpPr>
        <p:spPr>
          <a:xfrm>
            <a:off x="5184997" y="251312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2-1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6" name="Google Shape;2006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8399" y="3384275"/>
            <a:ext cx="1663126" cy="6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8"/>
          <p:cNvSpPr/>
          <p:nvPr/>
        </p:nvSpPr>
        <p:spPr>
          <a:xfrm>
            <a:off x="12192000" y="62270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툴팁 문구 최신 사양 반영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8" name="Google Shape;2008;p98"/>
          <p:cNvSpPr/>
          <p:nvPr/>
        </p:nvSpPr>
        <p:spPr>
          <a:xfrm>
            <a:off x="7211697" y="1018195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667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9" name="Google Shape;2009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8400" y="4155025"/>
            <a:ext cx="1693225" cy="650447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98"/>
          <p:cNvSpPr/>
          <p:nvPr/>
        </p:nvSpPr>
        <p:spPr>
          <a:xfrm>
            <a:off x="12192000" y="1018207"/>
            <a:ext cx="1841400" cy="4377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v0.0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b="1" i="0" sz="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‘용량’ </a:t>
            </a:r>
            <a:r>
              <a:rPr b="0" i="0" lang="ko-KR" sz="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툴팁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중복으로 구 툴팁 삭제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- 3-2 에 툴팁 표시 삭제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1" name="Google Shape;2011;p98"/>
          <p:cNvSpPr/>
          <p:nvPr/>
        </p:nvSpPr>
        <p:spPr>
          <a:xfrm>
            <a:off x="12192000" y="1489907"/>
            <a:ext cx="1841400" cy="4377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v0.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14</a:t>
            </a:r>
            <a:endParaRPr b="1" i="0" sz="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누락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‘용량’ </a:t>
            </a:r>
            <a:r>
              <a:rPr b="0" i="0" lang="ko-KR" sz="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툴팁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 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2" name="Google Shape;2012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7024" y="1077900"/>
            <a:ext cx="1764725" cy="30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98"/>
          <p:cNvSpPr/>
          <p:nvPr/>
        </p:nvSpPr>
        <p:spPr>
          <a:xfrm>
            <a:off x="2954400" y="3295875"/>
            <a:ext cx="1764600" cy="8196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4" name="Google Shape;2014;p98"/>
          <p:cNvSpPr/>
          <p:nvPr/>
        </p:nvSpPr>
        <p:spPr>
          <a:xfrm>
            <a:off x="12192000" y="1961600"/>
            <a:ext cx="1841400" cy="6930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v0.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r>
            <a:endParaRPr b="1" i="0" sz="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온수 툴팁 description 수정</a:t>
            </a:r>
            <a:b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(시작온수 관련 내용 삭제)</a:t>
            </a:r>
            <a:b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얼음 툴팁 description 수정</a:t>
            </a:r>
            <a:b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(크기 설정 기능 유, 무 내용 작성)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5" name="Google Shape;2015;p98"/>
          <p:cNvSpPr/>
          <p:nvPr/>
        </p:nvSpPr>
        <p:spPr>
          <a:xfrm>
            <a:off x="5184997" y="331470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2-2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98"/>
          <p:cNvSpPr/>
          <p:nvPr/>
        </p:nvSpPr>
        <p:spPr>
          <a:xfrm>
            <a:off x="4816713" y="2477725"/>
            <a:ext cx="1786200" cy="16377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357d8da7e20_0_112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 제어_툴팁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023" name="Google Shape;2023;g357d8da7e20_0_112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-</a:t>
            </a:r>
            <a:endParaRPr/>
          </a:p>
        </p:txBody>
      </p:sp>
      <p:sp>
        <p:nvSpPr>
          <p:cNvPr id="2024" name="Google Shape;2024;g357d8da7e20_0_112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 제어_툴팁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025" name="Google Shape;2025;g357d8da7e20_0_112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026" name="Google Shape;2026;g357d8da7e20_0_112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 제어_툴팁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27" name="Google Shape;2027;g357d8da7e20_0_112"/>
          <p:cNvSpPr txBox="1"/>
          <p:nvPr/>
        </p:nvSpPr>
        <p:spPr>
          <a:xfrm>
            <a:off x="3061648" y="862493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툴팁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g357d8da7e20_0_112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제품 제어 튤팁 항목 추가 및 설명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9" name="Google Shape;2029;g357d8da7e20_0_112"/>
          <p:cNvPicPr preferRelativeResize="0"/>
          <p:nvPr/>
        </p:nvPicPr>
        <p:blipFill rotWithShape="1">
          <a:blip r:embed="rId3">
            <a:alphaModFix/>
          </a:blip>
          <a:srcRect b="24684" l="2020" r="-2020" t="2307"/>
          <a:stretch/>
        </p:blipFill>
        <p:spPr>
          <a:xfrm>
            <a:off x="518150" y="1017724"/>
            <a:ext cx="2268601" cy="505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g357d8da7e20_0_112"/>
          <p:cNvSpPr/>
          <p:nvPr/>
        </p:nvSpPr>
        <p:spPr>
          <a:xfrm>
            <a:off x="12192000" y="62270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툴팁 문구 최신 사양 반영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31" name="Google Shape;2031;g357d8da7e20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260" y="1158925"/>
            <a:ext cx="1678567" cy="524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g357d8da7e20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548" y="1121878"/>
            <a:ext cx="1711511" cy="532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g357d8da7e20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2610" y="1084825"/>
            <a:ext cx="1704826" cy="532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g357d8da7e20_0_112"/>
          <p:cNvSpPr/>
          <p:nvPr/>
        </p:nvSpPr>
        <p:spPr>
          <a:xfrm>
            <a:off x="12192000" y="103745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v0.08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조명 툴팁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5" name="Google Shape;2035;g357d8da7e20_0_112"/>
          <p:cNvSpPr/>
          <p:nvPr/>
        </p:nvSpPr>
        <p:spPr>
          <a:xfrm>
            <a:off x="12192000" y="1452200"/>
            <a:ext cx="1841400" cy="457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보호기 툴팁 변경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화면보호 툴팁 삭제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6" name="Google Shape;2036;g357d8da7e20_0_112"/>
          <p:cNvSpPr/>
          <p:nvPr/>
        </p:nvSpPr>
        <p:spPr>
          <a:xfrm>
            <a:off x="12192000" y="1962650"/>
            <a:ext cx="1841400" cy="457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v0.21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 보호 툴팁 복원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화면보호기 툴팁 삭제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57d8da7e20_0_145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 제어_툴팁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043" name="Google Shape;2043;g357d8da7e20_0_145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-</a:t>
            </a:r>
            <a:endParaRPr/>
          </a:p>
        </p:txBody>
      </p:sp>
      <p:sp>
        <p:nvSpPr>
          <p:cNvPr id="2044" name="Google Shape;2044;g357d8da7e20_0_145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 제어_툴팁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045" name="Google Shape;2045;g357d8da7e20_0_145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046" name="Google Shape;2046;g357d8da7e20_0_145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 제어_툴팁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/>
                        <a:t>4</a:t>
                      </a:r>
                      <a:endParaRPr sz="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[전체버튼잠금]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4-1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전체버튼잠금: 하위에 자동잠금설정 기능 지원하는 경우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7" name="Google Shape;2047;g357d8da7e20_0_145"/>
          <p:cNvSpPr txBox="1"/>
          <p:nvPr/>
        </p:nvSpPr>
        <p:spPr>
          <a:xfrm>
            <a:off x="3061648" y="862493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툴팁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8" name="Google Shape;2048;g357d8da7e20_0_145"/>
          <p:cNvPicPr preferRelativeResize="0"/>
          <p:nvPr/>
        </p:nvPicPr>
        <p:blipFill rotWithShape="1">
          <a:blip r:embed="rId3">
            <a:alphaModFix/>
          </a:blip>
          <a:srcRect b="24684" l="2020" r="-2020" t="2307"/>
          <a:stretch/>
        </p:blipFill>
        <p:spPr>
          <a:xfrm>
            <a:off x="518150" y="1017724"/>
            <a:ext cx="2268601" cy="50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g357d8da7e20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633" y="1121825"/>
            <a:ext cx="1678567" cy="524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g357d8da7e20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9888" y="1121825"/>
            <a:ext cx="1678574" cy="29477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g357d8da7e20_0_145"/>
          <p:cNvSpPr/>
          <p:nvPr/>
        </p:nvSpPr>
        <p:spPr>
          <a:xfrm>
            <a:off x="6730675" y="4202550"/>
            <a:ext cx="1933500" cy="22986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2" name="Google Shape;2052;g357d8da7e20_0_145"/>
          <p:cNvSpPr/>
          <p:nvPr/>
        </p:nvSpPr>
        <p:spPr>
          <a:xfrm>
            <a:off x="12192000" y="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제품 제어 튤팁 항목 추가 및 설명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3" name="Google Shape;2053;g357d8da7e20_0_145"/>
          <p:cNvSpPr/>
          <p:nvPr/>
        </p:nvSpPr>
        <p:spPr>
          <a:xfrm>
            <a:off x="12192000" y="61365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툴팁 문구 최신 사양 반영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4" name="Google Shape;2054;g357d8da7e20_0_145"/>
          <p:cNvSpPr/>
          <p:nvPr/>
        </p:nvSpPr>
        <p:spPr>
          <a:xfrm>
            <a:off x="12192000" y="1028400"/>
            <a:ext cx="1841400" cy="3615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소리 툴팁 변경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5" name="Google Shape;2055;g357d8da7e20_0_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6713" y="1121825"/>
            <a:ext cx="1841400" cy="3806285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g357d8da7e20_0_145"/>
          <p:cNvSpPr/>
          <p:nvPr/>
        </p:nvSpPr>
        <p:spPr>
          <a:xfrm>
            <a:off x="7436847" y="266560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4</a:t>
            </a:r>
            <a:r>
              <a:rPr b="1" lang="ko-KR" sz="600">
                <a:solidFill>
                  <a:srgbClr val="FFFFFF"/>
                </a:solidFill>
              </a:rPr>
              <a:t>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g357d8da7e20_0_145"/>
          <p:cNvSpPr/>
          <p:nvPr/>
        </p:nvSpPr>
        <p:spPr>
          <a:xfrm>
            <a:off x="12192000" y="1443150"/>
            <a:ext cx="1841400" cy="457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대기모드 툴팁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8" name="Google Shape;2058;g357d8da7e20_0_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6725" y="4237675"/>
            <a:ext cx="1841400" cy="22063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g357d8da7e20_0_145"/>
          <p:cNvSpPr/>
          <p:nvPr/>
        </p:nvSpPr>
        <p:spPr>
          <a:xfrm>
            <a:off x="12192000" y="1953600"/>
            <a:ext cx="1841400" cy="457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v0.23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대기모드 / MY /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얼음트레이 고온 살균 시간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툴팁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02"/>
          <p:cNvSpPr txBox="1"/>
          <p:nvPr>
            <p:ph type="ctrTitle"/>
          </p:nvPr>
        </p:nvSpPr>
        <p:spPr>
          <a:xfrm>
            <a:off x="515104" y="2308194"/>
            <a:ext cx="11079395" cy="777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/>
              <a:t>3. 정수기 제품관리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"/>
          <p:cNvSpPr txBox="1"/>
          <p:nvPr>
            <p:ph idx="1" type="body"/>
          </p:nvPr>
        </p:nvSpPr>
        <p:spPr>
          <a:xfrm>
            <a:off x="205866" y="161065"/>
            <a:ext cx="8674795" cy="348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14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668" name="Google Shape;668;p3"/>
          <p:cNvSpPr txBox="1"/>
          <p:nvPr>
            <p:ph idx="12" type="sldNum"/>
          </p:nvPr>
        </p:nvSpPr>
        <p:spPr>
          <a:xfrm>
            <a:off x="10077673" y="6608478"/>
            <a:ext cx="698963" cy="205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075" lIns="98175" spcFirstLastPara="1" rIns="98175" wrap="square" tIns="490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ko-KR"/>
              <a:t>page </a:t>
            </a: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69" name="Google Shape;669;p3"/>
          <p:cNvSpPr txBox="1"/>
          <p:nvPr/>
        </p:nvSpPr>
        <p:spPr>
          <a:xfrm>
            <a:off x="1028700" y="852854"/>
            <a:ext cx="5067300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정수기 홈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정수기 제품제어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정수기 제품관리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4.정수기 소모품관리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5" name="Google Shape;207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450" y="1047725"/>
            <a:ext cx="1697501" cy="55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75" y="1051775"/>
            <a:ext cx="1868375" cy="537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350" y="1132800"/>
            <a:ext cx="1926475" cy="550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03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079" name="Google Shape;2079;p103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Dev_7_1_2_0_0_tab</a:t>
            </a:r>
            <a:endParaRPr/>
          </a:p>
        </p:txBody>
      </p:sp>
      <p:sp>
        <p:nvSpPr>
          <p:cNvPr id="2080" name="Google Shape;2080;p103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081" name="Google Shape;2081;p103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082" name="Google Shape;2082;p103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DE&gt;정수기홈&gt;제품관리</a:t>
                      </a:r>
                      <a:endParaRPr b="1" sz="800" u="none" cap="none" strike="noStrike"/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 공통 컴포넌트 정의는 [DE&gt;제품홈&gt;제품관리] 확인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 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정수기 제품관리에 해당하는 사항만 기재</a:t>
                      </a:r>
                      <a:endParaRPr b="1" sz="800"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083" name="Google Shape;2083;p103"/>
          <p:cNvGrpSpPr/>
          <p:nvPr/>
        </p:nvGrpSpPr>
        <p:grpSpPr>
          <a:xfrm>
            <a:off x="4619755" y="906969"/>
            <a:ext cx="1706013" cy="215414"/>
            <a:chOff x="427948" y="4166877"/>
            <a:chExt cx="2387368" cy="301447"/>
          </a:xfrm>
        </p:grpSpPr>
        <p:grpSp>
          <p:nvGrpSpPr>
            <p:cNvPr id="2084" name="Google Shape;2084;p103"/>
            <p:cNvGrpSpPr/>
            <p:nvPr/>
          </p:nvGrpSpPr>
          <p:grpSpPr>
            <a:xfrm>
              <a:off x="427948" y="4182211"/>
              <a:ext cx="2387368" cy="256884"/>
              <a:chOff x="3664503" y="6049239"/>
              <a:chExt cx="2193768" cy="210526"/>
            </a:xfrm>
          </p:grpSpPr>
          <p:sp>
            <p:nvSpPr>
              <p:cNvPr id="2085" name="Google Shape;2085;p103"/>
              <p:cNvSpPr/>
              <p:nvPr/>
            </p:nvSpPr>
            <p:spPr>
              <a:xfrm>
                <a:off x="3664503" y="6049239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086" name="Google Shape;2086;p103"/>
              <p:cNvSpPr/>
              <p:nvPr/>
            </p:nvSpPr>
            <p:spPr>
              <a:xfrm>
                <a:off x="4202510" y="6061986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087" name="Google Shape;2087;p103"/>
              <p:cNvSpPr/>
              <p:nvPr/>
            </p:nvSpPr>
            <p:spPr>
              <a:xfrm>
                <a:off x="4747965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088" name="Google Shape;2088;p103"/>
              <p:cNvSpPr/>
              <p:nvPr/>
            </p:nvSpPr>
            <p:spPr>
              <a:xfrm>
                <a:off x="5303118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2089" name="Google Shape;2089;p103"/>
            <p:cNvSpPr txBox="1"/>
            <p:nvPr/>
          </p:nvSpPr>
          <p:spPr>
            <a:xfrm>
              <a:off x="872556" y="4166877"/>
              <a:ext cx="1364100" cy="3014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0" name="Google Shape;2090;p103"/>
          <p:cNvSpPr/>
          <p:nvPr/>
        </p:nvSpPr>
        <p:spPr>
          <a:xfrm>
            <a:off x="12192000" y="9050"/>
            <a:ext cx="1841400" cy="366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제품관리 화면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최신사양 적용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1" name="Google Shape;2091;p103"/>
          <p:cNvSpPr/>
          <p:nvPr/>
        </p:nvSpPr>
        <p:spPr>
          <a:xfrm>
            <a:off x="12192000" y="405575"/>
            <a:ext cx="1841400" cy="323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제품관리 화면 최신사양 적용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92" name="Google Shape;2092;p103"/>
          <p:cNvGrpSpPr/>
          <p:nvPr/>
        </p:nvGrpSpPr>
        <p:grpSpPr>
          <a:xfrm>
            <a:off x="408290" y="6084803"/>
            <a:ext cx="1706013" cy="215452"/>
            <a:chOff x="427948" y="4166877"/>
            <a:chExt cx="2387368" cy="301500"/>
          </a:xfrm>
        </p:grpSpPr>
        <p:grpSp>
          <p:nvGrpSpPr>
            <p:cNvPr id="2093" name="Google Shape;2093;p103"/>
            <p:cNvGrpSpPr/>
            <p:nvPr/>
          </p:nvGrpSpPr>
          <p:grpSpPr>
            <a:xfrm>
              <a:off x="427948" y="4182211"/>
              <a:ext cx="2387368" cy="256884"/>
              <a:chOff x="3664503" y="6049239"/>
              <a:chExt cx="2193768" cy="210526"/>
            </a:xfrm>
          </p:grpSpPr>
          <p:sp>
            <p:nvSpPr>
              <p:cNvPr id="2094" name="Google Shape;2094;p103"/>
              <p:cNvSpPr/>
              <p:nvPr/>
            </p:nvSpPr>
            <p:spPr>
              <a:xfrm>
                <a:off x="3664503" y="6049239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095" name="Google Shape;2095;p103"/>
              <p:cNvSpPr/>
              <p:nvPr/>
            </p:nvSpPr>
            <p:spPr>
              <a:xfrm>
                <a:off x="4202510" y="6061986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096" name="Google Shape;2096;p103"/>
              <p:cNvSpPr/>
              <p:nvPr/>
            </p:nvSpPr>
            <p:spPr>
              <a:xfrm>
                <a:off x="4747965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097" name="Google Shape;2097;p103"/>
              <p:cNvSpPr/>
              <p:nvPr/>
            </p:nvSpPr>
            <p:spPr>
              <a:xfrm>
                <a:off x="5303118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2098" name="Google Shape;2098;p103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9" name="Google Shape;2099;p103"/>
          <p:cNvGrpSpPr/>
          <p:nvPr/>
        </p:nvGrpSpPr>
        <p:grpSpPr>
          <a:xfrm>
            <a:off x="6682912" y="906944"/>
            <a:ext cx="1706049" cy="215452"/>
            <a:chOff x="427765" y="4166877"/>
            <a:chExt cx="2387418" cy="301500"/>
          </a:xfrm>
        </p:grpSpPr>
        <p:grpSp>
          <p:nvGrpSpPr>
            <p:cNvPr id="2100" name="Google Shape;2100;p103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2101" name="Google Shape;2101;p103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02" name="Google Shape;2102;p103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03" name="Google Shape;2103;p103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04" name="Google Shape;2104;p103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2105" name="Google Shape;2105;p103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6" name="Google Shape;2106;p103"/>
          <p:cNvGrpSpPr/>
          <p:nvPr/>
        </p:nvGrpSpPr>
        <p:grpSpPr>
          <a:xfrm>
            <a:off x="2587800" y="6360303"/>
            <a:ext cx="1706013" cy="215452"/>
            <a:chOff x="427948" y="4166877"/>
            <a:chExt cx="2387368" cy="301500"/>
          </a:xfrm>
        </p:grpSpPr>
        <p:grpSp>
          <p:nvGrpSpPr>
            <p:cNvPr id="2107" name="Google Shape;2107;p103"/>
            <p:cNvGrpSpPr/>
            <p:nvPr/>
          </p:nvGrpSpPr>
          <p:grpSpPr>
            <a:xfrm>
              <a:off x="427948" y="4182211"/>
              <a:ext cx="2387368" cy="256884"/>
              <a:chOff x="3664503" y="6049239"/>
              <a:chExt cx="2193768" cy="210526"/>
            </a:xfrm>
          </p:grpSpPr>
          <p:sp>
            <p:nvSpPr>
              <p:cNvPr id="2108" name="Google Shape;2108;p103"/>
              <p:cNvSpPr/>
              <p:nvPr/>
            </p:nvSpPr>
            <p:spPr>
              <a:xfrm>
                <a:off x="3664503" y="6049239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09" name="Google Shape;2109;p103"/>
              <p:cNvSpPr/>
              <p:nvPr/>
            </p:nvSpPr>
            <p:spPr>
              <a:xfrm>
                <a:off x="4202510" y="6061986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10" name="Google Shape;2110;p103"/>
              <p:cNvSpPr/>
              <p:nvPr/>
            </p:nvSpPr>
            <p:spPr>
              <a:xfrm>
                <a:off x="4747965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11" name="Google Shape;2111;p103"/>
              <p:cNvSpPr/>
              <p:nvPr/>
            </p:nvSpPr>
            <p:spPr>
              <a:xfrm>
                <a:off x="5303118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2112" name="Google Shape;2112;p103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3" name="Google Shape;2113;p103"/>
          <p:cNvGrpSpPr/>
          <p:nvPr/>
        </p:nvGrpSpPr>
        <p:grpSpPr>
          <a:xfrm>
            <a:off x="4619557" y="6575740"/>
            <a:ext cx="1706049" cy="215452"/>
            <a:chOff x="427765" y="4166877"/>
            <a:chExt cx="2387418" cy="301500"/>
          </a:xfrm>
        </p:grpSpPr>
        <p:grpSp>
          <p:nvGrpSpPr>
            <p:cNvPr id="2114" name="Google Shape;2114;p103"/>
            <p:cNvGrpSpPr/>
            <p:nvPr/>
          </p:nvGrpSpPr>
          <p:grpSpPr>
            <a:xfrm>
              <a:off x="427765" y="4182206"/>
              <a:ext cx="2387418" cy="257046"/>
              <a:chOff x="3664503" y="6049239"/>
              <a:chExt cx="2193915" cy="210659"/>
            </a:xfrm>
          </p:grpSpPr>
          <p:sp>
            <p:nvSpPr>
              <p:cNvPr id="2115" name="Google Shape;2115;p103"/>
              <p:cNvSpPr/>
              <p:nvPr/>
            </p:nvSpPr>
            <p:spPr>
              <a:xfrm>
                <a:off x="3664503" y="6049239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16" name="Google Shape;2116;p103"/>
              <p:cNvSpPr/>
              <p:nvPr/>
            </p:nvSpPr>
            <p:spPr>
              <a:xfrm>
                <a:off x="4202510" y="6061986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17" name="Google Shape;2117;p103"/>
              <p:cNvSpPr/>
              <p:nvPr/>
            </p:nvSpPr>
            <p:spPr>
              <a:xfrm>
                <a:off x="4747965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18" name="Google Shape;2118;p103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2119" name="Google Shape;2119;p103"/>
            <p:cNvSpPr txBox="1"/>
            <p:nvPr/>
          </p:nvSpPr>
          <p:spPr>
            <a:xfrm>
              <a:off x="872556" y="4166877"/>
              <a:ext cx="13641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0" name="Google Shape;2120;p103"/>
          <p:cNvSpPr/>
          <p:nvPr/>
        </p:nvSpPr>
        <p:spPr>
          <a:xfrm>
            <a:off x="12192000" y="758300"/>
            <a:ext cx="1841400" cy="323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얼음트레이 고온살균 사양적용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1" name="Google Shape;2121;p103"/>
          <p:cNvSpPr/>
          <p:nvPr/>
        </p:nvSpPr>
        <p:spPr>
          <a:xfrm>
            <a:off x="12192000" y="1111025"/>
            <a:ext cx="1841400" cy="323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얼음트레이 고온살균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문구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2" name="Google Shape;2122;p103"/>
          <p:cNvSpPr/>
          <p:nvPr/>
        </p:nvSpPr>
        <p:spPr>
          <a:xfrm>
            <a:off x="12192000" y="1463750"/>
            <a:ext cx="1841400" cy="323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v0.28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얼음트레이 고온살균 문구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3" name="Google Shape;212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425" y="1081400"/>
            <a:ext cx="1680651" cy="52315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4" name="Google Shape;2124;p103"/>
          <p:cNvGrpSpPr/>
          <p:nvPr/>
        </p:nvGrpSpPr>
        <p:grpSpPr>
          <a:xfrm>
            <a:off x="2614110" y="917385"/>
            <a:ext cx="1706127" cy="215414"/>
            <a:chOff x="427948" y="4166877"/>
            <a:chExt cx="2387528" cy="301447"/>
          </a:xfrm>
        </p:grpSpPr>
        <p:grpSp>
          <p:nvGrpSpPr>
            <p:cNvPr id="2125" name="Google Shape;2125;p103"/>
            <p:cNvGrpSpPr/>
            <p:nvPr/>
          </p:nvGrpSpPr>
          <p:grpSpPr>
            <a:xfrm>
              <a:off x="427948" y="4182211"/>
              <a:ext cx="2387528" cy="257046"/>
              <a:chOff x="3664503" y="6049239"/>
              <a:chExt cx="2193915" cy="210659"/>
            </a:xfrm>
          </p:grpSpPr>
          <p:sp>
            <p:nvSpPr>
              <p:cNvPr id="2126" name="Google Shape;2126;p103"/>
              <p:cNvSpPr/>
              <p:nvPr/>
            </p:nvSpPr>
            <p:spPr>
              <a:xfrm>
                <a:off x="3664503" y="6049239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27" name="Google Shape;2127;p103"/>
              <p:cNvSpPr/>
              <p:nvPr/>
            </p:nvSpPr>
            <p:spPr>
              <a:xfrm>
                <a:off x="4202510" y="6061986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28" name="Google Shape;2128;p103"/>
              <p:cNvSpPr/>
              <p:nvPr/>
            </p:nvSpPr>
            <p:spPr>
              <a:xfrm>
                <a:off x="4747965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129" name="Google Shape;2129;p103"/>
              <p:cNvSpPr/>
              <p:nvPr/>
            </p:nvSpPr>
            <p:spPr>
              <a:xfrm>
                <a:off x="5303118" y="6070898"/>
                <a:ext cx="555300" cy="189000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2130" name="Google Shape;2130;p103"/>
            <p:cNvSpPr txBox="1"/>
            <p:nvPr/>
          </p:nvSpPr>
          <p:spPr>
            <a:xfrm>
              <a:off x="872556" y="4166877"/>
              <a:ext cx="1364100" cy="3014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31" name="Google Shape;213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50" y="1051774"/>
            <a:ext cx="1841402" cy="503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12" y="2279494"/>
            <a:ext cx="1697500" cy="370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088" y="1047725"/>
            <a:ext cx="1790325" cy="9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950" y="2050250"/>
            <a:ext cx="1790326" cy="22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0150" y="1081388"/>
            <a:ext cx="1633050" cy="550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7275" y="1132800"/>
            <a:ext cx="1697501" cy="5291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03"/>
          <p:cNvSpPr/>
          <p:nvPr/>
        </p:nvSpPr>
        <p:spPr>
          <a:xfrm>
            <a:off x="222775" y="728675"/>
            <a:ext cx="8529600" cy="61293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8" name="Google Shape;2138;p103"/>
          <p:cNvSpPr/>
          <p:nvPr/>
        </p:nvSpPr>
        <p:spPr>
          <a:xfrm>
            <a:off x="12192000" y="1816475"/>
            <a:ext cx="1841400" cy="5580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v0.31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얼음트레이 입수관 UV살균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기능정의서에 작성된 항목명으로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Google Shape;214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638" y="1510131"/>
            <a:ext cx="1911359" cy="254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707" y="1508160"/>
            <a:ext cx="1911359" cy="222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104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147" name="Google Shape;2147;p104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Dev_7_1_2_0_0_tab</a:t>
            </a:r>
            <a:endParaRPr/>
          </a:p>
        </p:txBody>
      </p:sp>
      <p:sp>
        <p:nvSpPr>
          <p:cNvPr id="2148" name="Google Shape;2148;p104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149" name="Google Shape;2149;p104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150" name="Google Shape;2150;p104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DE&gt;정수기홈&gt;제품관리</a:t>
                      </a:r>
                      <a:endParaRPr b="1"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•  공통 컴포넌트 정의는 </a:t>
                      </a:r>
                      <a:r>
                        <a:rPr b="0" lang="ko-KR" sz="800" u="none" cap="none" strike="noStrike"/>
                        <a:t>[DE&gt;제품홈&gt;제품관리] </a:t>
                      </a:r>
                      <a:r>
                        <a:rPr lang="ko-KR" sz="800" u="none" cap="none" strike="noStrike"/>
                        <a:t>확인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/>
                        <a:t>•  정수기 제품관리에 해당하는 사항만 기제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[제품관리 카드_제품점검]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1-1</a:t>
                      </a:r>
                      <a:r>
                        <a:rPr lang="ko-KR" sz="800" u="none" cap="none" strike="noStrike"/>
                        <a:t> 스마트 필터 모니터링 툴팁 btn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tap시, [DE&gt;정수기홈&gt;제품관리_제품점검_p스마트필터모니터링안내] 레이어 팝업 호출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1-2</a:t>
                      </a:r>
                      <a:r>
                        <a:rPr lang="ko-KR" sz="800" u="none" cap="none" strike="noStrike"/>
                        <a:t> 새로고침 btn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tap시,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서버에 업데이트된 최신 스마트필터모니터링(제품 에러 프로토콜, TDS 제거율 에러(A1030, 0x0030)) 결과값에 따라 정상/이상 여부, 화면 업데이트 </a:t>
                      </a:r>
                      <a:endParaRPr b="0" i="0" sz="8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51" name="Google Shape;2151;p104"/>
          <p:cNvSpPr/>
          <p:nvPr/>
        </p:nvSpPr>
        <p:spPr>
          <a:xfrm>
            <a:off x="948576" y="2326096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04"/>
          <p:cNvSpPr txBox="1"/>
          <p:nvPr/>
        </p:nvSpPr>
        <p:spPr>
          <a:xfrm>
            <a:off x="424747" y="847104"/>
            <a:ext cx="226230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제품점검_스마트 필터 모니터링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104"/>
          <p:cNvSpPr/>
          <p:nvPr/>
        </p:nvSpPr>
        <p:spPr>
          <a:xfrm>
            <a:off x="2625845" y="264025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104"/>
          <p:cNvSpPr/>
          <p:nvPr/>
        </p:nvSpPr>
        <p:spPr>
          <a:xfrm>
            <a:off x="4091347" y="264025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p104"/>
          <p:cNvSpPr txBox="1"/>
          <p:nvPr/>
        </p:nvSpPr>
        <p:spPr>
          <a:xfrm>
            <a:off x="437707" y="1230213"/>
            <a:ext cx="189003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제품점검 카드_제품점검_스마트 필터 모니터링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104"/>
          <p:cNvSpPr txBox="1"/>
          <p:nvPr/>
        </p:nvSpPr>
        <p:spPr>
          <a:xfrm>
            <a:off x="2515637" y="1194093"/>
            <a:ext cx="18900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제품점검 카드_제품점검_스마트 필터 모니터링_결과/이상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p104"/>
          <p:cNvSpPr/>
          <p:nvPr/>
        </p:nvSpPr>
        <p:spPr>
          <a:xfrm>
            <a:off x="1714981" y="2326096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104"/>
          <p:cNvSpPr/>
          <p:nvPr/>
        </p:nvSpPr>
        <p:spPr>
          <a:xfrm>
            <a:off x="12192000" y="9050"/>
            <a:ext cx="1841400" cy="560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제품관리 카드 제품점검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Description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4" name="Google Shape;216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51" y="966806"/>
            <a:ext cx="2400321" cy="506734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5" name="Google Shape;2165;p118"/>
          <p:cNvSpPr/>
          <p:nvPr/>
        </p:nvSpPr>
        <p:spPr>
          <a:xfrm>
            <a:off x="793029" y="135573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118"/>
          <p:cNvSpPr/>
          <p:nvPr/>
        </p:nvSpPr>
        <p:spPr>
          <a:xfrm>
            <a:off x="1508611" y="2931914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118"/>
          <p:cNvSpPr/>
          <p:nvPr/>
        </p:nvSpPr>
        <p:spPr>
          <a:xfrm>
            <a:off x="356417" y="3542944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118"/>
          <p:cNvSpPr/>
          <p:nvPr/>
        </p:nvSpPr>
        <p:spPr>
          <a:xfrm>
            <a:off x="493590" y="1592540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118"/>
          <p:cNvSpPr/>
          <p:nvPr/>
        </p:nvSpPr>
        <p:spPr>
          <a:xfrm>
            <a:off x="351165" y="3892409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1-5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118"/>
          <p:cNvSpPr/>
          <p:nvPr/>
        </p:nvSpPr>
        <p:spPr>
          <a:xfrm>
            <a:off x="1494165" y="5721209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1-6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Google Shape;2171;p11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DE&gt;정수기홈&gt;제품관리_제품점검_스마트필터모니터링안내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172" name="Google Shape;2172;p118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Dev_7_1_2_1_0_pag</a:t>
            </a:r>
            <a:endParaRPr/>
          </a:p>
        </p:txBody>
      </p:sp>
      <p:sp>
        <p:nvSpPr>
          <p:cNvPr id="2173" name="Google Shape;2173;p118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DE&gt;정수기홈&gt;제품관리_제품점검_스마트필터모니터링안내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174" name="Google Shape;2174;p118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175" name="Google Shape;2175;p118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DE&gt;정수기홈&gt;제품관리_제품점검_스마트필터모니터안내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1-1</a:t>
                      </a:r>
                      <a:r>
                        <a:rPr lang="ko-KR" sz="800" u="none" cap="none" strike="noStrike"/>
                        <a:t> 헤더 타이틀 : 스마트 필터 모니터링 안내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1-2</a:t>
                      </a:r>
                      <a:r>
                        <a:rPr lang="ko-KR" sz="800" u="none" cap="none" strike="noStrike"/>
                        <a:t> 닫기 btn : tap 시, 레이어 팝업 닫음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1-3</a:t>
                      </a:r>
                      <a:r>
                        <a:rPr lang="ko-KR" sz="800" u="none" cap="none" strike="noStrike"/>
                        <a:t> 이미지 영역 : 스마트 필터 모니터링을 상징하는 이미지 or 아이콘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1-4</a:t>
                      </a:r>
                      <a:r>
                        <a:rPr lang="ko-KR" sz="800" u="none" cap="none" strike="noStrike"/>
                        <a:t> 본문 타이틀 : ‘스마트 필터 모니터링이란?’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1-5</a:t>
                      </a:r>
                      <a:r>
                        <a:rPr lang="ko-KR" sz="800" u="none" cap="none" strike="noStrike"/>
                        <a:t> 보조 타이틀 : 스마트 필터 모니터링 서비스 설명 노출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1-6</a:t>
                      </a:r>
                      <a:r>
                        <a:rPr lang="ko-KR" sz="800" u="none" cap="none" strike="noStrike"/>
                        <a:t> 확인 btn</a:t>
                      </a:r>
                      <a:endParaRPr sz="800" u="none" cap="none" strike="noStrike"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레이어 팝업 닫음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" name="Google Shape;218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21" y="969224"/>
            <a:ext cx="2386800" cy="503880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2" name="Google Shape;2182;p119"/>
          <p:cNvSpPr/>
          <p:nvPr/>
        </p:nvSpPr>
        <p:spPr>
          <a:xfrm>
            <a:off x="659420" y="1342356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p119"/>
          <p:cNvSpPr/>
          <p:nvPr/>
        </p:nvSpPr>
        <p:spPr>
          <a:xfrm>
            <a:off x="545120" y="178162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p119"/>
          <p:cNvSpPr/>
          <p:nvPr/>
        </p:nvSpPr>
        <p:spPr>
          <a:xfrm>
            <a:off x="643010" y="3180403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p119"/>
          <p:cNvSpPr/>
          <p:nvPr/>
        </p:nvSpPr>
        <p:spPr>
          <a:xfrm>
            <a:off x="2255534" y="1354478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119"/>
          <p:cNvSpPr/>
          <p:nvPr/>
        </p:nvSpPr>
        <p:spPr>
          <a:xfrm>
            <a:off x="414042" y="3597874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1-5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119"/>
          <p:cNvSpPr/>
          <p:nvPr/>
        </p:nvSpPr>
        <p:spPr>
          <a:xfrm>
            <a:off x="951482" y="5666339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1-6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119"/>
          <p:cNvSpPr/>
          <p:nvPr/>
        </p:nvSpPr>
        <p:spPr>
          <a:xfrm>
            <a:off x="2042345" y="5666339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58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1-7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119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DE&gt;정수기홈&gt;제품관리_제품점검_스마트필터모니터링_결과/이상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190" name="Google Shape;2190;p119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Dev_7_1_2_2_0_pag</a:t>
            </a:r>
            <a:endParaRPr/>
          </a:p>
        </p:txBody>
      </p:sp>
      <p:sp>
        <p:nvSpPr>
          <p:cNvPr id="2191" name="Google Shape;2191;p119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DE&gt;정수기홈&gt;제품관리_제품점검_스마트필터모니터링_결과/이상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192" name="Google Shape;2192;p119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193" name="Google Shape;2193;p119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DE&gt;정수기홈&gt;제품관리_제품점검_스마트필터모니터링_결과/이상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[스마트 필터 모니터링 결과]</a:t>
                      </a:r>
                      <a:br>
                        <a:rPr lang="ko-KR" sz="800" u="none" cap="none" strike="noStrike"/>
                      </a:br>
                      <a:r>
                        <a:rPr lang="ko-KR" sz="800" u="none" cap="none" strike="noStrike"/>
                        <a:t>•  스마트 진단이 완료 후 이상 발견시 스마트 필터 모니터링 결과 페이지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1-1</a:t>
                      </a:r>
                      <a:r>
                        <a:rPr lang="ko-KR" sz="800" u="none" cap="none" strike="noStrike"/>
                        <a:t> 헤더 타이틀 : 스마트 필터 모니터링 결과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1-2</a:t>
                      </a:r>
                      <a:r>
                        <a:rPr lang="ko-KR" sz="800" u="none" cap="none" strike="noStrike"/>
                        <a:t> 히스토리백 btn : tap 시, 이전 화면 이동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1-3</a:t>
                      </a:r>
                      <a:r>
                        <a:rPr lang="ko-KR" sz="800" u="none" cap="none" strike="noStrike"/>
                        <a:t> 이미지 영역 : 이미지 등록하지 않는 경우 비노출, 이미지 등록 최대 갯수 제한 없음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1-4</a:t>
                      </a:r>
                      <a:r>
                        <a:rPr lang="ko-KR" sz="800" u="none" cap="none" strike="noStrike"/>
                        <a:t> 본문 타이틀 : ‘스마트 필터 모니터링에서 필터 이상이 발견 되었습니다.’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1-5</a:t>
                      </a:r>
                      <a:r>
                        <a:rPr lang="ko-KR" sz="800" u="none" cap="none" strike="noStrike"/>
                        <a:t> 본문 텍스트 : 필터 이상에 관한 조취 사항 항목별 노출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1-6</a:t>
                      </a:r>
                      <a:r>
                        <a:rPr lang="ko-KR" sz="800" u="none" cap="none" strike="noStrike"/>
                        <a:t> 고객센터 btn</a:t>
                      </a:r>
                      <a:endParaRPr sz="800" u="none" cap="none" strike="noStrike"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[ME&gt;고객센터&gt;문의하기] 화면 이동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1-7</a:t>
                      </a:r>
                      <a:r>
                        <a:rPr lang="ko-KR" sz="800" u="none" cap="none" strike="noStrike"/>
                        <a:t> 확인 btn</a:t>
                      </a:r>
                      <a:endParaRPr sz="800" u="none" cap="none" strike="noStrike"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tap 시, 이전 화면 이동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9" name="Google Shape;219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48" y="1234746"/>
            <a:ext cx="2386800" cy="50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120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DE&gt;정수기홈&gt;제품관리_제품점검_스마트진단_a진단불가_조건별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201" name="Google Shape;2201;p120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-</a:t>
            </a:r>
            <a:endParaRPr/>
          </a:p>
        </p:txBody>
      </p:sp>
      <p:sp>
        <p:nvSpPr>
          <p:cNvPr id="2202" name="Google Shape;2202;p120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DE&gt;정수기홈&gt;제품관리_제품점검_스마트진단_a진단불가_조건별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203" name="Google Shape;2203;p120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04" name="Google Shape;2204;p120"/>
          <p:cNvSpPr txBox="1"/>
          <p:nvPr/>
        </p:nvSpPr>
        <p:spPr>
          <a:xfrm>
            <a:off x="2927400" y="1182330"/>
            <a:ext cx="19336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스마트 진단 불가 팝업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120"/>
          <p:cNvSpPr txBox="1"/>
          <p:nvPr/>
        </p:nvSpPr>
        <p:spPr>
          <a:xfrm>
            <a:off x="2949232" y="1626363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/>
              <a:t>스마트진단_a진단불가_정수기 사용 중(물/얼음 추출)</a:t>
            </a:r>
            <a:endParaRPr sz="600"/>
          </a:p>
        </p:txBody>
      </p:sp>
      <p:sp>
        <p:nvSpPr>
          <p:cNvPr id="2206" name="Google Shape;2206;p120"/>
          <p:cNvSpPr txBox="1"/>
          <p:nvPr/>
        </p:nvSpPr>
        <p:spPr>
          <a:xfrm>
            <a:off x="4863519" y="1626363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스마트진단_a진단불가_EW살균중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120"/>
          <p:cNvSpPr txBox="1"/>
          <p:nvPr/>
        </p:nvSpPr>
        <p:spPr>
          <a:xfrm>
            <a:off x="6777820" y="1626363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스마트진단_a진단불가_유로살균중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120"/>
          <p:cNvSpPr txBox="1"/>
          <p:nvPr/>
        </p:nvSpPr>
        <p:spPr>
          <a:xfrm>
            <a:off x="2949232" y="4222801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스마트진단_a진단불가_플러싱중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20"/>
          <p:cNvSpPr txBox="1"/>
          <p:nvPr/>
        </p:nvSpPr>
        <p:spPr>
          <a:xfrm>
            <a:off x="4863519" y="4222801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스마트진단_a진단불가_필터자동세척중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120"/>
          <p:cNvSpPr txBox="1"/>
          <p:nvPr/>
        </p:nvSpPr>
        <p:spPr>
          <a:xfrm>
            <a:off x="6777820" y="4222801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스마트진단_a진단불가_자동배수중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1" name="Google Shape;221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820" y="2029350"/>
            <a:ext cx="1675317" cy="120261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2" name="Google Shape;2212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952" y="2018275"/>
            <a:ext cx="1706146" cy="122476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3" name="Google Shape;2213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928" y="2018275"/>
            <a:ext cx="1706146" cy="122476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4" name="Google Shape;2214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9213" y="4503005"/>
            <a:ext cx="1752069" cy="125773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5" name="Google Shape;2215;p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8962" y="4530555"/>
            <a:ext cx="1675279" cy="120260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6" name="Google Shape;2216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1929" y="4530554"/>
            <a:ext cx="1675279" cy="1202608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7" name="Google Shape;2217;p120"/>
          <p:cNvSpPr/>
          <p:nvPr/>
        </p:nvSpPr>
        <p:spPr>
          <a:xfrm>
            <a:off x="2875075" y="1469650"/>
            <a:ext cx="1933800" cy="4431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8" name="Google Shape;2218;p120"/>
          <p:cNvSpPr/>
          <p:nvPr/>
        </p:nvSpPr>
        <p:spPr>
          <a:xfrm>
            <a:off x="12192000" y="0"/>
            <a:ext cx="1841400" cy="9459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</a:t>
            </a: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v0.27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조건별 케이스 추가 및 Description 보완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-얼음 추출 중 Case 추가 </a:t>
            </a:r>
            <a:b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(불가 사유 : 정수기 사용 중 (물/얼음 추출)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219" name="Google Shape;2219;p120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14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DE&gt;정수기홈&gt;제품관리</a:t>
                      </a:r>
                      <a:endParaRPr b="1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7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[정수기 스마트 진단 불가 Case]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정수기 사용 중 (물/얼음 추출)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EW 살균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유로 살균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제품 플러싱 실행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필터 세척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자동 배수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제품커버 열림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제품 설정 모드 실행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얼음 탱크 세척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얼음트레이 고온살균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중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앞면커버 열림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얼음탱크커버 열림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357d8da7e20_0_268"/>
          <p:cNvSpPr/>
          <p:nvPr/>
        </p:nvSpPr>
        <p:spPr>
          <a:xfrm>
            <a:off x="5188700" y="4189413"/>
            <a:ext cx="3914100" cy="16500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6" name="Google Shape;2226;g357d8da7e20_0_268"/>
          <p:cNvSpPr/>
          <p:nvPr/>
        </p:nvSpPr>
        <p:spPr>
          <a:xfrm>
            <a:off x="2883975" y="4061325"/>
            <a:ext cx="2232300" cy="19062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7" name="Google Shape;2227;g357d8da7e20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748" y="1234746"/>
            <a:ext cx="2386801" cy="5038798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g357d8da7e20_0_268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DE&gt;정수기홈&gt;제품관리_제품점검_스마트진단_a진단불가_조건별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229" name="Google Shape;2229;g357d8da7e20_0_268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-</a:t>
            </a:r>
            <a:endParaRPr/>
          </a:p>
        </p:txBody>
      </p:sp>
      <p:sp>
        <p:nvSpPr>
          <p:cNvPr id="2230" name="Google Shape;2230;g357d8da7e20_0_268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DE&gt;정수기홈&gt;제품관리_제품점검_스마트진단_a진단불가_조건별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231" name="Google Shape;2231;g357d8da7e20_0_268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32" name="Google Shape;2232;g357d8da7e20_0_268"/>
          <p:cNvSpPr txBox="1"/>
          <p:nvPr/>
        </p:nvSpPr>
        <p:spPr>
          <a:xfrm>
            <a:off x="2927400" y="1182330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스마트 진단 불가 팝업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33" name="Google Shape;2233;g357d8da7e20_0_268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82900"/>
                <a:gridCol w="2704150"/>
              </a:tblGrid>
              <a:tr h="14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DE&gt;정수기홈&gt;제품관리</a:t>
                      </a:r>
                      <a:endParaRPr b="1"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7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[정수기 스마트 진단 불가 Case]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정수기 사용 중 (물/얼음 추출)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/>
                        <a:t>EW 살균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유로 살균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제품 플러싱 실행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필터 세척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자동 배수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제품커버 열림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제품 설정 모드 실행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얼음 탱크 세척 중</a:t>
                      </a:r>
                      <a:endParaRPr sz="800"/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Char char="•"/>
                      </a:pPr>
                      <a:r>
                        <a:rPr lang="ko-KR" sz="800"/>
                        <a:t>얼음트레이 고온살균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 중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앞면커버 열림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107999" lvl="0" marL="107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303FF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얼음탱크커버 열림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34" name="Google Shape;2234;g357d8da7e20_0_268"/>
          <p:cNvSpPr txBox="1"/>
          <p:nvPr/>
        </p:nvSpPr>
        <p:spPr>
          <a:xfrm>
            <a:off x="2949232" y="1626363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스마트진단_a진단불가_제품커버결합이상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g357d8da7e20_0_268"/>
          <p:cNvSpPr txBox="1"/>
          <p:nvPr/>
        </p:nvSpPr>
        <p:spPr>
          <a:xfrm>
            <a:off x="4863519" y="1626363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스마트진단_a진단불가_스마트진단실행중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g357d8da7e20_0_268"/>
          <p:cNvSpPr txBox="1"/>
          <p:nvPr/>
        </p:nvSpPr>
        <p:spPr>
          <a:xfrm>
            <a:off x="6777820" y="1626363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스마트진단_a진단불가_얼음탱크세척중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g357d8da7e20_0_268"/>
          <p:cNvSpPr txBox="1"/>
          <p:nvPr/>
        </p:nvSpPr>
        <p:spPr>
          <a:xfrm>
            <a:off x="2949232" y="4222801"/>
            <a:ext cx="1890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스마트진단_a진단불가_얼음트레이 고온살균</a:t>
            </a:r>
            <a:r>
              <a:rPr lang="ko-KR" sz="600">
                <a:solidFill>
                  <a:srgbClr val="0303FF"/>
                </a:solidFill>
              </a:rPr>
              <a:t> 중</a:t>
            </a:r>
            <a:endParaRPr b="0" i="0" sz="600" u="none" cap="none" strike="noStrike">
              <a:solidFill>
                <a:srgbClr val="030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8" name="Google Shape;2238;g357d8da7e20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400" y="2039825"/>
            <a:ext cx="1828453" cy="1312563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9" name="Google Shape;2239;g357d8da7e20_0_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073" y="2039830"/>
            <a:ext cx="1828456" cy="131256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0" name="Google Shape;2240;g357d8da7e20_0_268"/>
          <p:cNvSpPr/>
          <p:nvPr/>
        </p:nvSpPr>
        <p:spPr>
          <a:xfrm>
            <a:off x="12192000" y="0"/>
            <a:ext cx="1841400" cy="6228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 탱크 세척 중 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얼음트레이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세척중 팝업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1" name="Google Shape;2241;g357d8da7e20_0_2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4750" y="2002118"/>
            <a:ext cx="1933499" cy="138796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2" name="Google Shape;2242;g357d8da7e20_0_2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6025" y="4495425"/>
            <a:ext cx="1933499" cy="1387967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3" name="Google Shape;2243;g357d8da7e20_0_268"/>
          <p:cNvSpPr/>
          <p:nvPr/>
        </p:nvSpPr>
        <p:spPr>
          <a:xfrm>
            <a:off x="12192000" y="676225"/>
            <a:ext cx="1841400" cy="5061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얼음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트레이 고온살균 중 팝업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4" name="Google Shape;2244;g357d8da7e20_0_268"/>
          <p:cNvSpPr txBox="1"/>
          <p:nvPr/>
        </p:nvSpPr>
        <p:spPr>
          <a:xfrm>
            <a:off x="5301204" y="4240017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</a:t>
            </a:r>
            <a:r>
              <a:rPr lang="ko-KR" sz="600"/>
              <a:t>앞면커버 열림 상태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g357d8da7e20_0_268"/>
          <p:cNvSpPr txBox="1"/>
          <p:nvPr/>
        </p:nvSpPr>
        <p:spPr>
          <a:xfrm>
            <a:off x="7185504" y="4240017"/>
            <a:ext cx="1820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600">
                <a:solidFill>
                  <a:schemeClr val="dk1"/>
                </a:solidFill>
              </a:rPr>
              <a:t>스마트진단_a진단불가_</a:t>
            </a:r>
            <a:r>
              <a:rPr lang="ko-KR" sz="600"/>
              <a:t>얼음탱크커버 열림 상태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6" name="Google Shape;2246;g357d8da7e20_0_268"/>
          <p:cNvSpPr/>
          <p:nvPr/>
        </p:nvSpPr>
        <p:spPr>
          <a:xfrm>
            <a:off x="12192000" y="1235750"/>
            <a:ext cx="1841400" cy="5634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 v0.30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조건별 케이스 추가 및 Description 보완 (앞면커버 열림, 얼음탱크커버 열림)</a:t>
            </a:r>
            <a:endParaRPr b="1"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7" name="Google Shape;2247;g357d8da7e20_0_2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4625" y="4451362"/>
            <a:ext cx="1568732" cy="11261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8" name="Google Shape;2248;g357d8da7e20_0_2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1700" y="4451363"/>
            <a:ext cx="1568725" cy="112612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21"/>
          <p:cNvSpPr txBox="1"/>
          <p:nvPr>
            <p:ph type="ctrTitle"/>
          </p:nvPr>
        </p:nvSpPr>
        <p:spPr>
          <a:xfrm>
            <a:off x="515104" y="2308194"/>
            <a:ext cx="11079395" cy="777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/>
              <a:t>4. 정수기 소모품관리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영수증, 폰트이(가) 표시된 사진&#10;&#10;자동 생성된 설명" id="2259" name="Google Shape;2259;p122"/>
          <p:cNvPicPr preferRelativeResize="0"/>
          <p:nvPr/>
        </p:nvPicPr>
        <p:blipFill rotWithShape="1">
          <a:blip r:embed="rId3">
            <a:alphaModFix/>
          </a:blip>
          <a:srcRect b="5356" l="0" r="0" t="0"/>
          <a:stretch/>
        </p:blipFill>
        <p:spPr>
          <a:xfrm>
            <a:off x="2371252" y="1016678"/>
            <a:ext cx="1710000" cy="3578471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, 영수증, 스크린샷이(가) 표시된 사진&#10;&#10;자동 생성된 설명" id="2260" name="Google Shape;2260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481" y="984224"/>
            <a:ext cx="1710000" cy="51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122"/>
          <p:cNvPicPr preferRelativeResize="0"/>
          <p:nvPr/>
        </p:nvPicPr>
        <p:blipFill rotWithShape="1">
          <a:blip r:embed="rId5">
            <a:alphaModFix/>
          </a:blip>
          <a:srcRect b="2399" l="0" r="0" t="2399"/>
          <a:stretch/>
        </p:blipFill>
        <p:spPr>
          <a:xfrm>
            <a:off x="415659" y="984224"/>
            <a:ext cx="1710000" cy="5342879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2" name="Google Shape;2262;p122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DE&gt;정수기홈&gt;소모품 관리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263" name="Google Shape;2263;p122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Dev_7_1_3_0_0_tab</a:t>
            </a:r>
            <a:endParaRPr/>
          </a:p>
        </p:txBody>
      </p:sp>
      <p:sp>
        <p:nvSpPr>
          <p:cNvPr id="2264" name="Google Shape;2264;p122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/>
              <a:t>DE&gt;청정기홈&gt;소모품 관리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2265" name="Google Shape;2265;p122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2266" name="Google Shape;2266;p122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DE&gt;정수기홈&gt;소모품 관리</a:t>
                      </a:r>
                      <a:endParaRPr sz="800" u="none" cap="none" strike="noStrike"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공통 컴포넌트 정의는 [DE&gt;제품홈&gt;소모품관리] 확인</a:t>
                      </a:r>
                      <a:endParaRPr sz="800" u="none" cap="none" strike="noStrike"/>
                    </a:p>
                    <a:p>
                      <a:pPr indent="-108000" lvl="0" marL="108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/>
                        <a:t>정수기 제품관리에 해당하는 사항만 기제 </a:t>
                      </a:r>
                      <a:endParaRPr b="1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267" name="Google Shape;2267;p122"/>
          <p:cNvGrpSpPr/>
          <p:nvPr/>
        </p:nvGrpSpPr>
        <p:grpSpPr>
          <a:xfrm>
            <a:off x="414024" y="6209826"/>
            <a:ext cx="1705924" cy="194517"/>
            <a:chOff x="427948" y="4166877"/>
            <a:chExt cx="2387368" cy="272218"/>
          </a:xfrm>
        </p:grpSpPr>
        <p:grpSp>
          <p:nvGrpSpPr>
            <p:cNvPr id="2268" name="Google Shape;2268;p122"/>
            <p:cNvGrpSpPr/>
            <p:nvPr/>
          </p:nvGrpSpPr>
          <p:grpSpPr>
            <a:xfrm>
              <a:off x="427948" y="4182211"/>
              <a:ext cx="2387368" cy="256884"/>
              <a:chOff x="3664503" y="6049239"/>
              <a:chExt cx="2193768" cy="210526"/>
            </a:xfrm>
          </p:grpSpPr>
          <p:sp>
            <p:nvSpPr>
              <p:cNvPr id="2269" name="Google Shape;2269;p122"/>
              <p:cNvSpPr/>
              <p:nvPr/>
            </p:nvSpPr>
            <p:spPr>
              <a:xfrm>
                <a:off x="3664503" y="6049239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270" name="Google Shape;2270;p122"/>
              <p:cNvSpPr/>
              <p:nvPr/>
            </p:nvSpPr>
            <p:spPr>
              <a:xfrm>
                <a:off x="4202510" y="6061986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271" name="Google Shape;2271;p122"/>
              <p:cNvSpPr/>
              <p:nvPr/>
            </p:nvSpPr>
            <p:spPr>
              <a:xfrm>
                <a:off x="4747965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272" name="Google Shape;2272;p122"/>
              <p:cNvSpPr/>
              <p:nvPr/>
            </p:nvSpPr>
            <p:spPr>
              <a:xfrm>
                <a:off x="5303118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2273" name="Google Shape;2273;p122"/>
            <p:cNvSpPr txBox="1"/>
            <p:nvPr/>
          </p:nvSpPr>
          <p:spPr>
            <a:xfrm>
              <a:off x="872556" y="4166877"/>
              <a:ext cx="1364100" cy="215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Next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4" name="Google Shape;2274;p122"/>
          <p:cNvGrpSpPr/>
          <p:nvPr/>
        </p:nvGrpSpPr>
        <p:grpSpPr>
          <a:xfrm>
            <a:off x="2375328" y="865267"/>
            <a:ext cx="1705924" cy="215403"/>
            <a:chOff x="427948" y="4166877"/>
            <a:chExt cx="2387368" cy="301447"/>
          </a:xfrm>
        </p:grpSpPr>
        <p:grpSp>
          <p:nvGrpSpPr>
            <p:cNvPr id="2275" name="Google Shape;2275;p122"/>
            <p:cNvGrpSpPr/>
            <p:nvPr/>
          </p:nvGrpSpPr>
          <p:grpSpPr>
            <a:xfrm>
              <a:off x="427948" y="4182211"/>
              <a:ext cx="2387368" cy="256884"/>
              <a:chOff x="3664503" y="6049239"/>
              <a:chExt cx="2193768" cy="210526"/>
            </a:xfrm>
          </p:grpSpPr>
          <p:sp>
            <p:nvSpPr>
              <p:cNvPr id="2276" name="Google Shape;2276;p122"/>
              <p:cNvSpPr/>
              <p:nvPr/>
            </p:nvSpPr>
            <p:spPr>
              <a:xfrm>
                <a:off x="3664503" y="6049239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277" name="Google Shape;2277;p122"/>
              <p:cNvSpPr/>
              <p:nvPr/>
            </p:nvSpPr>
            <p:spPr>
              <a:xfrm>
                <a:off x="4202510" y="6061986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278" name="Google Shape;2278;p122"/>
              <p:cNvSpPr/>
              <p:nvPr/>
            </p:nvSpPr>
            <p:spPr>
              <a:xfrm>
                <a:off x="4747965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279" name="Google Shape;2279;p122"/>
              <p:cNvSpPr/>
              <p:nvPr/>
            </p:nvSpPr>
            <p:spPr>
              <a:xfrm>
                <a:off x="5303118" y="6070898"/>
                <a:ext cx="555153" cy="188867"/>
              </a:xfrm>
              <a:prstGeom prst="doubleWave">
                <a:avLst>
                  <a:gd fmla="val 12500" name="adj1"/>
                  <a:gd fmla="val 0" name="adj2"/>
                </a:avLst>
              </a:prstGeom>
              <a:solidFill>
                <a:srgbClr val="93B3D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1" i="0" sz="1000" u="none" cap="none" strike="noStrike">
                  <a:solidFill>
                    <a:srgbClr val="3F3F3F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</p:grpSp>
        <p:sp>
          <p:nvSpPr>
            <p:cNvPr id="2280" name="Google Shape;2280;p122"/>
            <p:cNvSpPr txBox="1"/>
            <p:nvPr/>
          </p:nvSpPr>
          <p:spPr>
            <a:xfrm>
              <a:off x="872556" y="4166877"/>
              <a:ext cx="1364100" cy="3014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ko-KR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Previous Page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"/>
          <p:cNvSpPr txBox="1"/>
          <p:nvPr>
            <p:ph type="ctrTitle"/>
          </p:nvPr>
        </p:nvSpPr>
        <p:spPr>
          <a:xfrm>
            <a:off x="515104" y="2308194"/>
            <a:ext cx="11079395" cy="777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lgun Gothic"/>
              <a:buNone/>
            </a:pPr>
            <a:r>
              <a:rPr lang="ko-KR"/>
              <a:t>1. 정수기 홈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10e6557ca1_1_0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/>
              <a:t>DE&gt;정수기홈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681" name="Google Shape;681;g310e6557ca1_1_0"/>
          <p:cNvSpPr txBox="1"/>
          <p:nvPr>
            <p:ph idx="2" type="body"/>
          </p:nvPr>
        </p:nvSpPr>
        <p:spPr>
          <a:xfrm>
            <a:off x="2303424" y="405580"/>
            <a:ext cx="16332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Dev_7_1_0_0_0_pag</a:t>
            </a:r>
            <a:endParaRPr/>
          </a:p>
        </p:txBody>
      </p:sp>
      <p:sp>
        <p:nvSpPr>
          <p:cNvPr id="682" name="Google Shape;682;g310e6557ca1_1_0"/>
          <p:cNvSpPr txBox="1"/>
          <p:nvPr>
            <p:ph idx="3" type="body"/>
          </p:nvPr>
        </p:nvSpPr>
        <p:spPr>
          <a:xfrm>
            <a:off x="4775216" y="405580"/>
            <a:ext cx="40584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/>
              <a:t>DE&gt;정수기홈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683" name="Google Shape;683;g310e6557ca1_1_0"/>
          <p:cNvSpPr txBox="1"/>
          <p:nvPr>
            <p:ph idx="4" type="body"/>
          </p:nvPr>
        </p:nvSpPr>
        <p:spPr>
          <a:xfrm>
            <a:off x="9690800" y="405580"/>
            <a:ext cx="22686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graphicFrame>
        <p:nvGraphicFramePr>
          <p:cNvPr id="684" name="Google Shape;684;g310e6557ca1_1_0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[오늘 물 사용량]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• 단위 표기에 대한 정책은 화면별로 별도 정의되어 있지 않은 이상, [RE&gt;정수기]에 정의된 정책을 공통 사양으로 따름.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1-1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 오늘 물 사용량 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현재 날짜(오늘)의 0시 이후부터 가장 최근 업데이트된 물 사용량의 합.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용량표기 :  N L or N oz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0"/>
                            </a:ext>
                          </a:extLst>
                        </a:rPr>
                        <a:t>통신 오류 및 데이터 호출 불가인 경우 : ‘No data’ 표기</a:t>
                      </a:r>
                      <a:endParaRPr sz="800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웹소켓으로 추출물량 갱신되면 API 호출하여 물 사용량 변경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네트워크 연결 모델의 경우, 하기 제품 상태 모듈 값 실시간 업데이트(웹소켓)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sz="8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1"/>
                            </a:ext>
                          </a:extLst>
                        </a:rPr>
                        <a:t>NFC 모델의 경우, IOS/AOS 에 따라 노출 상이. 우측 </a:t>
                      </a:r>
                      <a:r>
                        <a:rPr b="1" lang="ko-KR" sz="8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2"/>
                            </a:ext>
                          </a:extLst>
                        </a:rPr>
                        <a:t>[DE&gt;정수기홈_NFC] </a:t>
                      </a:r>
                      <a:r>
                        <a:rPr lang="ko-KR" sz="800" u="none" cap="none" strike="noStrike">
                          <a:extLst>
                            <a:ext uri="http://customooxmlschemas.google.com/">
                              <go:slidesCustomData xmlns:go="http://customooxmlschemas.google.com/" textRoundtripDataId="3"/>
                            </a:ext>
                          </a:extLst>
                        </a:rPr>
                        <a:t>참고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85" name="Google Shape;685;g310e6557ca1_1_0"/>
          <p:cNvSpPr/>
          <p:nvPr/>
        </p:nvSpPr>
        <p:spPr>
          <a:xfrm>
            <a:off x="12192000" y="9050"/>
            <a:ext cx="1841400" cy="448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v0.02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출수물량 웹소켓 업데이트 시, 오늘 물 사용량 데이터 갱신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g310e6557ca1_1_0"/>
          <p:cNvSpPr/>
          <p:nvPr/>
        </p:nvSpPr>
        <p:spPr>
          <a:xfrm>
            <a:off x="12192000" y="504575"/>
            <a:ext cx="1841400" cy="448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v0.04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오늘 물 사용량 용량표기 수정 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UV살균 제어상태 모듈 추가 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7" name="Google Shape;687;g310e6557ca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22" y="1163372"/>
            <a:ext cx="2387374" cy="503998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310e6557ca1_1_0"/>
          <p:cNvSpPr/>
          <p:nvPr/>
        </p:nvSpPr>
        <p:spPr>
          <a:xfrm>
            <a:off x="1203748" y="2337740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310e6557ca1_1_0"/>
          <p:cNvSpPr/>
          <p:nvPr/>
        </p:nvSpPr>
        <p:spPr>
          <a:xfrm>
            <a:off x="12192000" y="1000100"/>
            <a:ext cx="1841400" cy="448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UV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살균 상태모듈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Description 보완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g310e6557ca1_1_0"/>
          <p:cNvSpPr/>
          <p:nvPr/>
        </p:nvSpPr>
        <p:spPr>
          <a:xfrm>
            <a:off x="12192000" y="1475375"/>
            <a:ext cx="1841400" cy="448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v0.10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[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물 사용량] 단위 정책 업데이트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g310e6557ca1_1_0"/>
          <p:cNvSpPr/>
          <p:nvPr/>
        </p:nvSpPr>
        <p:spPr>
          <a:xfrm>
            <a:off x="12192000" y="1950650"/>
            <a:ext cx="1841400" cy="4482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v0.15</a:t>
            </a:r>
            <a:endParaRPr b="1"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UV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살균 case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"/>
          <p:cNvSpPr/>
          <p:nvPr/>
        </p:nvSpPr>
        <p:spPr>
          <a:xfrm>
            <a:off x="1757350" y="1066025"/>
            <a:ext cx="880200" cy="7641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10"/>
          <p:cNvSpPr/>
          <p:nvPr/>
        </p:nvSpPr>
        <p:spPr>
          <a:xfrm>
            <a:off x="155125" y="1066025"/>
            <a:ext cx="880200" cy="7641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10"/>
          <p:cNvSpPr txBox="1"/>
          <p:nvPr>
            <p:ph idx="1" type="body"/>
          </p:nvPr>
        </p:nvSpPr>
        <p:spPr>
          <a:xfrm>
            <a:off x="2304477" y="124562"/>
            <a:ext cx="9654900" cy="2172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/>
              <a:t>DE&gt;정수기홈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700" name="Google Shape;700;p10"/>
          <p:cNvSpPr txBox="1"/>
          <p:nvPr>
            <p:ph idx="2" type="body"/>
          </p:nvPr>
        </p:nvSpPr>
        <p:spPr>
          <a:xfrm>
            <a:off x="2303424" y="405580"/>
            <a:ext cx="163305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Dev_7_1_0_0_0_pag</a:t>
            </a:r>
            <a:endParaRPr/>
          </a:p>
        </p:txBody>
      </p:sp>
      <p:sp>
        <p:nvSpPr>
          <p:cNvPr id="701" name="Google Shape;701;p10"/>
          <p:cNvSpPr txBox="1"/>
          <p:nvPr>
            <p:ph idx="3" type="body"/>
          </p:nvPr>
        </p:nvSpPr>
        <p:spPr>
          <a:xfrm>
            <a:off x="4775216" y="405580"/>
            <a:ext cx="4058442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/>
              <a:t>DE&gt;정수기홈</a:t>
            </a:r>
            <a:endParaRPr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702" name="Google Shape;702;p10"/>
          <p:cNvSpPr txBox="1"/>
          <p:nvPr>
            <p:ph idx="4" type="body"/>
          </p:nvPr>
        </p:nvSpPr>
        <p:spPr>
          <a:xfrm>
            <a:off x="9690800" y="405580"/>
            <a:ext cx="2268589" cy="217131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3" name="Google Shape;703;p10"/>
          <p:cNvSpPr/>
          <p:nvPr/>
        </p:nvSpPr>
        <p:spPr>
          <a:xfrm>
            <a:off x="12192000" y="9050"/>
            <a:ext cx="1841400" cy="3327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v0.06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Description 보완 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p10"/>
          <p:cNvSpPr/>
          <p:nvPr/>
        </p:nvSpPr>
        <p:spPr>
          <a:xfrm>
            <a:off x="12192000" y="404838"/>
            <a:ext cx="1841400" cy="5163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v0.15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냉수 OFF case 수정</a:t>
            </a:r>
            <a:b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잠금 설정 case 수정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10"/>
          <p:cNvSpPr/>
          <p:nvPr/>
        </p:nvSpPr>
        <p:spPr>
          <a:xfrm>
            <a:off x="12192000" y="984250"/>
            <a:ext cx="1841400" cy="5163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v0.16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상태 모듈, 얼음 잠금 Case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10"/>
          <p:cNvSpPr txBox="1"/>
          <p:nvPr/>
        </p:nvSpPr>
        <p:spPr>
          <a:xfrm>
            <a:off x="236681" y="768748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800"/>
              <a:t>제품 센서 모듈</a:t>
            </a:r>
            <a:endParaRPr b="1" sz="800"/>
          </a:p>
        </p:txBody>
      </p:sp>
      <p:pic>
        <p:nvPicPr>
          <p:cNvPr id="707" name="Google Shape;707;p10" title="Group 346839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75" y="1125900"/>
            <a:ext cx="7867487" cy="787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8" name="Google Shape;708;p10"/>
          <p:cNvGraphicFramePr/>
          <p:nvPr/>
        </p:nvGraphicFramePr>
        <p:xfrm>
          <a:off x="8909067" y="9842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{7AD23A4E-AA85-4D93-AF00-71CFF27FA968}</a:tableStyleId>
              </a:tblPr>
              <a:tblGrid>
                <a:gridCol w="376525"/>
                <a:gridCol w="2704150"/>
              </a:tblGrid>
              <a:tr h="16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/>
                        <a:t>※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DE&gt;정수기홈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i="0" lang="ko-KR" sz="8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 i="0"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[제품 센서 모듈]</a:t>
                      </a:r>
                      <a:r>
                        <a:rPr lang="ko-KR" sz="800" u="none" cap="none" strike="noStrike"/>
                        <a:t> 구성 항목 및 제품 제어 설정값 표기</a:t>
                      </a:r>
                      <a:endParaRPr b="1"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 u="none" cap="none" strike="noStrike"/>
                        <a:t>해당 제품이 정의된 제어 기능 제공하는 경우, 해당 제</a:t>
                      </a:r>
                      <a:r>
                        <a:rPr lang="ko-KR" sz="800"/>
                        <a:t>어 </a:t>
                      </a:r>
                      <a:r>
                        <a:rPr lang="ko-KR" sz="800" u="none" cap="none" strike="noStrike"/>
                        <a:t>상태값 노출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 u="none" cap="none" strike="noStrike"/>
                        <a:t>노출 제어 항목 :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얼음양</a:t>
                      </a:r>
                      <a:r>
                        <a:rPr lang="ko-KR" sz="800"/>
                        <a:t>,</a:t>
                      </a:r>
                      <a:r>
                        <a:rPr lang="ko-KR" sz="800" u="none" cap="none" strike="noStrike"/>
                        <a:t> </a:t>
                      </a:r>
                      <a:r>
                        <a:rPr lang="ko-KR" sz="800"/>
                        <a:t>UV살균,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고온살균</a:t>
                      </a:r>
                      <a:r>
                        <a:rPr lang="ko-KR" sz="800"/>
                        <a:t>, </a:t>
                      </a:r>
                      <a:r>
                        <a:rPr lang="ko-KR" sz="800"/>
                        <a:t>기</a:t>
                      </a:r>
                      <a:r>
                        <a:rPr lang="ko-KR" sz="800" u="none" cap="none" strike="noStrike"/>
                        <a:t>본 용량 제어, 온수 제어, 냉수 제어, 얼음 제어, 잠금 제어 기능</a:t>
                      </a:r>
                      <a:endParaRPr sz="800" u="none" cap="none" strike="noStrike"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 u="none" cap="none" strike="noStrike"/>
                        <a:t>NFC 모델의 경우, 해당 영역 비노출. 우측 [DE&gt;정수기홈_NFC] 참고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2-1 얼음양 : 제품에 저장된 얼음양 표시 기능 제공하는 경우 노출</a:t>
                      </a:r>
                      <a:br>
                        <a:rPr lang="ko-KR" sz="800">
                          <a:solidFill>
                            <a:srgbClr val="0303FF"/>
                          </a:solidFill>
                        </a:rPr>
                      </a:b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</a:t>
                      </a: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얼음양 표기 : 부족, 보통, 가득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2-2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UV살균 : 해당 제품이 UV케어 기능을 제공하는 경우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살균 대기/진행 중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상태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값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rgbClr val="0000FF"/>
                          </a:solidFill>
                        </a:rPr>
                        <a:t>2-3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고온살균 : 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해당 제품이 고온살균 기능을 제공하는 경우 상태값 노출</a:t>
                      </a:r>
                      <a:r>
                        <a:rPr lang="ko-KR" sz="800">
                          <a:solidFill>
                            <a:srgbClr val="0000FF"/>
                          </a:solidFill>
                        </a:rPr>
                        <a:t> </a:t>
                      </a:r>
                      <a:endParaRPr sz="8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303FF"/>
                          </a:solidFill>
                        </a:rPr>
                        <a:t>• 고온살균 표기 : 대기, 진행중</a:t>
                      </a:r>
                      <a:endParaRPr sz="800">
                        <a:solidFill>
                          <a:srgbClr val="0303FF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</a:rPr>
                        <a:t>2-</a:t>
                      </a: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ko-KR" sz="8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시작용량 : 제품 시작용량 제어 기능 제공하는 경우 노출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 u="none" cap="none" strike="noStrike"/>
                        <a:t>용량표기 : N ml or N oz</a:t>
                      </a:r>
                      <a:endParaRPr/>
                    </a:p>
                    <a:p>
                      <a:pPr indent="-72000" lvl="0" marL="72000" marR="0" rtl="0" algn="l">
                        <a:lnSpc>
                          <a:spcPct val="100000"/>
                        </a:lnSpc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1" lang="ko-KR" sz="800" u="none" cap="none" strike="noStrike"/>
                        <a:t>2-</a:t>
                      </a:r>
                      <a:r>
                        <a:rPr b="1" lang="ko-KR" sz="800"/>
                        <a:t>5</a:t>
                      </a:r>
                      <a:r>
                        <a:rPr lang="ko-KR" sz="800" u="none" cap="none" strike="noStrike"/>
                        <a:t> 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온수 : 제품 온수 On/Off 제어 기능 제공하는 경우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설정값 : On or Off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온수 온도 : N℃ or N℉ or Null (온수 온도 제어 기능 미지원시)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2-6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시작온 수: 온수 On/Off 제어 없이 ‘시작온수’기능만 제공하는 경우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온도표기 : N℃ or N℉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2-7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냉수 : 제품 냉수 On/Off 제어 기능 제공하는 경우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설정값 :On or Off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냉수 온도 : 강 or 약 or Null (냉수 온도 제어 기능 미지원시)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2-8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얼음 : 제품 얼음 On/Off 제어 기능 제공하는 경우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설정값 : On or Off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6565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얼음 크기 : 대 or 소 or Null (얼음 크기 제어 기능 미지원시)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>
                          <a:solidFill>
                            <a:schemeClr val="dk1"/>
                          </a:solidFill>
                        </a:rPr>
                        <a:t>2-9</a:t>
                      </a: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 잠금 : 제품 잠금(온수, 얼음, 전체)  ON 설정된 항목 존재시 노출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-72000" lvl="0" marL="72000" rtl="0" algn="l">
                        <a:spcBef>
                          <a:spcPts val="1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Char char="•"/>
                      </a:pPr>
                      <a:r>
                        <a:rPr lang="ko-KR" sz="800">
                          <a:solidFill>
                            <a:schemeClr val="dk1"/>
                          </a:solidFill>
                        </a:rPr>
                        <a:t>설정값 : 온수 or 얼음 or 전체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709" name="Google Shape;709;p10" title="얼음양 부족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39" y="2384176"/>
            <a:ext cx="863231" cy="61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" title="얼음양 가득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089" y="2376862"/>
            <a:ext cx="863231" cy="61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0" title="얼음양 보통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164" y="2376851"/>
            <a:ext cx="863231" cy="610212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0"/>
          <p:cNvSpPr txBox="1"/>
          <p:nvPr/>
        </p:nvSpPr>
        <p:spPr>
          <a:xfrm>
            <a:off x="218260" y="2088861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800"/>
              <a:t>얼음양 표시정보 케이스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0"/>
          <p:cNvSpPr/>
          <p:nvPr/>
        </p:nvSpPr>
        <p:spPr>
          <a:xfrm>
            <a:off x="2978573" y="2317390"/>
            <a:ext cx="228600" cy="228600"/>
          </a:xfrm>
          <a:prstGeom prst="ellipse">
            <a:avLst/>
          </a:prstGeom>
          <a:solidFill>
            <a:srgbClr val="FF0239"/>
          </a:solidFill>
          <a:ln>
            <a:noFill/>
          </a:ln>
          <a:effectLst>
            <a:outerShdw blurRad="38100" rotWithShape="0" algn="tl" dir="5400000" dist="25400">
              <a:srgbClr val="000000">
                <a:alpha val="2706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600">
                <a:solidFill>
                  <a:srgbClr val="FFFFFF"/>
                </a:solidFill>
              </a:rPr>
              <a:t>2-1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10" title="UV살균 대기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239" y="3295050"/>
            <a:ext cx="855738" cy="60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0" title="고온살균 대기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239" y="4182909"/>
            <a:ext cx="855738" cy="60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0" title="고온살균 진행 중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2914" y="4172459"/>
            <a:ext cx="855738" cy="60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0" title="UV살균 진행 중 (1)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2914" y="3313600"/>
            <a:ext cx="855738" cy="60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8239" y="5124657"/>
            <a:ext cx="2652022" cy="132968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"/>
          <p:cNvSpPr txBox="1"/>
          <p:nvPr/>
        </p:nvSpPr>
        <p:spPr>
          <a:xfrm>
            <a:off x="218260" y="4854423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온/오프 항목만 노출 케이스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"/>
          <p:cNvSpPr txBox="1"/>
          <p:nvPr/>
        </p:nvSpPr>
        <p:spPr>
          <a:xfrm>
            <a:off x="218260" y="3957061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800"/>
              <a:t>고온 살균 상태 케이스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"/>
          <p:cNvSpPr txBox="1"/>
          <p:nvPr/>
        </p:nvSpPr>
        <p:spPr>
          <a:xfrm>
            <a:off x="218260" y="3059673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800"/>
              <a:t>UV 살균 상태 케이스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"/>
          <p:cNvSpPr/>
          <p:nvPr/>
        </p:nvSpPr>
        <p:spPr>
          <a:xfrm>
            <a:off x="12192000" y="1563650"/>
            <a:ext cx="1841400" cy="516300"/>
          </a:xfrm>
          <a:prstGeom prst="rect">
            <a:avLst/>
          </a:prstGeom>
          <a:solidFill>
            <a:srgbClr val="538C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Modified </a:t>
            </a:r>
            <a:r>
              <a:rPr b="0" i="0" lang="ko-KR" sz="10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| </a:t>
            </a: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v0.22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상태 모듈 (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얼음양, 고온살균)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b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얼음양, 고온살균 상태 case 추가</a:t>
            </a:r>
            <a:endParaRPr sz="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10"/>
          <p:cNvSpPr txBox="1"/>
          <p:nvPr/>
        </p:nvSpPr>
        <p:spPr>
          <a:xfrm>
            <a:off x="3207174" y="3133706"/>
            <a:ext cx="193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온/오프 , 온도 항목 노출 케이스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66304" y="3391555"/>
            <a:ext cx="2652022" cy="129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72499" y="3391555"/>
            <a:ext cx="2652014" cy="12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0"/>
          <p:cNvSpPr txBox="1"/>
          <p:nvPr/>
        </p:nvSpPr>
        <p:spPr>
          <a:xfrm>
            <a:off x="3260349" y="5069828"/>
            <a:ext cx="273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ko-KR" sz="800"/>
              <a:t>잠금 설정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1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19475" y="5426299"/>
            <a:ext cx="5218575" cy="6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0"/>
          <p:cNvSpPr/>
          <p:nvPr/>
        </p:nvSpPr>
        <p:spPr>
          <a:xfrm>
            <a:off x="155125" y="2062850"/>
            <a:ext cx="3164400" cy="9969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10"/>
          <p:cNvSpPr/>
          <p:nvPr/>
        </p:nvSpPr>
        <p:spPr>
          <a:xfrm>
            <a:off x="155125" y="3957050"/>
            <a:ext cx="2015100" cy="873600"/>
          </a:xfrm>
          <a:prstGeom prst="rect">
            <a:avLst/>
          </a:prstGeom>
          <a:noFill/>
          <a:ln cap="flat" cmpd="sng" w="28575">
            <a:solidFill>
              <a:srgbClr val="030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2018-10-24T08:36:59Z</dcterms:created>
  <dc:creator>조인성</dc:creator>
</cp:coreProperties>
</file>